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13" r:id="rId1"/>
  </p:sldMasterIdLst>
  <p:notesMasterIdLst>
    <p:notesMasterId r:id="rId46"/>
  </p:notesMasterIdLst>
  <p:handoutMasterIdLst>
    <p:handoutMasterId r:id="rId47"/>
  </p:handoutMasterIdLst>
  <p:sldIdLst>
    <p:sldId id="959" r:id="rId2"/>
    <p:sldId id="970" r:id="rId3"/>
    <p:sldId id="961" r:id="rId4"/>
    <p:sldId id="943" r:id="rId5"/>
    <p:sldId id="971" r:id="rId6"/>
    <p:sldId id="950" r:id="rId7"/>
    <p:sldId id="451" r:id="rId8"/>
    <p:sldId id="960" r:id="rId9"/>
    <p:sldId id="475" r:id="rId10"/>
    <p:sldId id="968" r:id="rId11"/>
    <p:sldId id="969" r:id="rId12"/>
    <p:sldId id="966" r:id="rId13"/>
    <p:sldId id="963" r:id="rId14"/>
    <p:sldId id="409" r:id="rId15"/>
    <p:sldId id="411" r:id="rId16"/>
    <p:sldId id="413" r:id="rId17"/>
    <p:sldId id="422" r:id="rId18"/>
    <p:sldId id="999" r:id="rId19"/>
    <p:sldId id="471" r:id="rId20"/>
    <p:sldId id="975" r:id="rId21"/>
    <p:sldId id="976" r:id="rId22"/>
    <p:sldId id="1000" r:id="rId23"/>
    <p:sldId id="473" r:id="rId24"/>
    <p:sldId id="474" r:id="rId25"/>
    <p:sldId id="431" r:id="rId26"/>
    <p:sldId id="997" r:id="rId27"/>
    <p:sldId id="977" r:id="rId28"/>
    <p:sldId id="978" r:id="rId29"/>
    <p:sldId id="980" r:id="rId30"/>
    <p:sldId id="981" r:id="rId31"/>
    <p:sldId id="982" r:id="rId32"/>
    <p:sldId id="983" r:id="rId33"/>
    <p:sldId id="1002" r:id="rId34"/>
    <p:sldId id="984" r:id="rId35"/>
    <p:sldId id="985" r:id="rId36"/>
    <p:sldId id="989" r:id="rId37"/>
    <p:sldId id="1004" r:id="rId38"/>
    <p:sldId id="990" r:id="rId39"/>
    <p:sldId id="991" r:id="rId40"/>
    <p:sldId id="992" r:id="rId41"/>
    <p:sldId id="994" r:id="rId42"/>
    <p:sldId id="1001" r:id="rId43"/>
    <p:sldId id="399" r:id="rId44"/>
    <p:sldId id="923" r:id="rId45"/>
  </p:sldIdLst>
  <p:sldSz cx="9144000" cy="6858000" type="screen4x3"/>
  <p:notesSz cx="7099300" cy="10234613"/>
  <p:defaultTextStyle>
    <a:defPPr>
      <a:defRPr lang="en-US"/>
    </a:defPPr>
    <a:lvl1pPr algn="l" rtl="0" eaLnBrk="0" fontAlgn="base" hangingPunct="0">
      <a:spcBef>
        <a:spcPct val="0"/>
      </a:spcBef>
      <a:spcAft>
        <a:spcPct val="0"/>
      </a:spcAft>
      <a:defRPr kumimoji="1" sz="2800" b="1" kern="1200">
        <a:solidFill>
          <a:srgbClr val="FF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800" b="1" kern="1200">
        <a:solidFill>
          <a:srgbClr val="FF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800" b="1" kern="1200">
        <a:solidFill>
          <a:srgbClr val="FF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800" b="1" kern="1200">
        <a:solidFill>
          <a:srgbClr val="FF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800" b="1" kern="1200">
        <a:solidFill>
          <a:srgbClr val="FF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800" b="1" kern="1200">
        <a:solidFill>
          <a:srgbClr val="FF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800" b="1" kern="1200">
        <a:solidFill>
          <a:srgbClr val="FF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800" b="1" kern="1200">
        <a:solidFill>
          <a:srgbClr val="FF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800" b="1" kern="1200">
        <a:solidFill>
          <a:srgbClr val="FF0000"/>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6600"/>
    <a:srgbClr val="000099"/>
    <a:srgbClr val="CCFF99"/>
    <a:srgbClr val="A50021"/>
    <a:srgbClr val="FF0000"/>
    <a:srgbClr val="99FF99"/>
    <a:srgbClr val="99FF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2" autoAdjust="0"/>
    <p:restoredTop sz="51507" autoAdjust="0"/>
  </p:normalViewPr>
  <p:slideViewPr>
    <p:cSldViewPr>
      <p:cViewPr>
        <p:scale>
          <a:sx n="83" d="100"/>
          <a:sy n="83" d="100"/>
        </p:scale>
        <p:origin x="1080" y="40"/>
      </p:cViewPr>
      <p:guideLst>
        <p:guide orient="horz" pos="2160"/>
        <p:guide pos="2880"/>
      </p:guideLst>
    </p:cSldViewPr>
  </p:slideViewPr>
  <p:outlineViewPr>
    <p:cViewPr>
      <p:scale>
        <a:sx n="33" d="100"/>
        <a:sy n="33" d="100"/>
      </p:scale>
      <p:origin x="0" y="0"/>
    </p:cViewPr>
  </p:outlineViewPr>
  <p:notesTextViewPr>
    <p:cViewPr>
      <p:scale>
        <a:sx n="150" d="100"/>
        <a:sy n="150" d="100"/>
      </p:scale>
      <p:origin x="0" y="-452"/>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A4BF327-7C7F-48F3-9A8A-52A57C7488A1}"/>
              </a:ext>
            </a:extLst>
          </p:cNvPr>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6638" tIns="48318" rIns="96638" bIns="48318" numCol="1" anchor="t" anchorCtr="0" compatLnSpc="1">
            <a:prstTxWarp prst="textNoShape">
              <a:avLst/>
            </a:prstTxWarp>
          </a:bodyPr>
          <a:lstStyle>
            <a:lvl1pPr algn="l" defTabSz="968375" eaLnBrk="0" hangingPunct="0">
              <a:defRPr kumimoji="0" sz="1000" b="0">
                <a:solidFill>
                  <a:schemeClr val="tx1"/>
                </a:solidFill>
                <a:effectLst/>
                <a:latin typeface="Times New Roman" pitchFamily="18" charset="0"/>
                <a:ea typeface="ＭＳ Ｐゴシック" pitchFamily="50" charset="-128"/>
              </a:defRPr>
            </a:lvl1pPr>
          </a:lstStyle>
          <a:p>
            <a:pPr>
              <a:defRPr/>
            </a:pPr>
            <a:endParaRPr lang="en-US" altLang="ja-JP"/>
          </a:p>
        </p:txBody>
      </p:sp>
      <p:sp>
        <p:nvSpPr>
          <p:cNvPr id="14339" name="Rectangle 3">
            <a:extLst>
              <a:ext uri="{FF2B5EF4-FFF2-40B4-BE49-F238E27FC236}">
                <a16:creationId xmlns:a16="http://schemas.microsoft.com/office/drawing/2014/main" id="{79B45126-B753-4821-A409-4795C387D0CF}"/>
              </a:ext>
            </a:extLst>
          </p:cNvPr>
          <p:cNvSpPr>
            <a:spLocks noGrp="1" noChangeArrowheads="1"/>
          </p:cNvSpPr>
          <p:nvPr>
            <p:ph type="dt" sz="quarter" idx="1"/>
          </p:nvPr>
        </p:nvSpPr>
        <p:spPr bwMode="auto">
          <a:xfrm>
            <a:off x="4022725" y="0"/>
            <a:ext cx="3076575" cy="512763"/>
          </a:xfrm>
          <a:prstGeom prst="rect">
            <a:avLst/>
          </a:prstGeom>
          <a:noFill/>
          <a:ln w="9525">
            <a:noFill/>
            <a:miter lim="800000"/>
            <a:headEnd/>
            <a:tailEnd/>
          </a:ln>
        </p:spPr>
        <p:txBody>
          <a:bodyPr vert="horz" wrap="square" lIns="96638" tIns="48318" rIns="96638" bIns="48318" numCol="1" anchor="t" anchorCtr="0" compatLnSpc="1">
            <a:prstTxWarp prst="textNoShape">
              <a:avLst/>
            </a:prstTxWarp>
          </a:bodyPr>
          <a:lstStyle>
            <a:lvl1pPr algn="r" defTabSz="968375" eaLnBrk="0" hangingPunct="0">
              <a:defRPr kumimoji="0" sz="1000" b="0">
                <a:solidFill>
                  <a:schemeClr val="tx1"/>
                </a:solidFill>
                <a:effectLst/>
                <a:latin typeface="Times New Roman" pitchFamily="18" charset="0"/>
                <a:ea typeface="ＭＳ Ｐゴシック" pitchFamily="50" charset="-128"/>
              </a:defRPr>
            </a:lvl1pPr>
          </a:lstStyle>
          <a:p>
            <a:pPr>
              <a:defRPr/>
            </a:pPr>
            <a:fld id="{AB78E1C2-318E-4193-B408-887946E8D794}" type="datetime1">
              <a:rPr lang="ja-JP" altLang="en-US"/>
              <a:pPr>
                <a:defRPr/>
              </a:pPr>
              <a:t>2019/10/7</a:t>
            </a:fld>
            <a:endParaRPr lang="en-US" altLang="ja-JP"/>
          </a:p>
        </p:txBody>
      </p:sp>
      <p:sp>
        <p:nvSpPr>
          <p:cNvPr id="14340" name="Rectangle 4">
            <a:extLst>
              <a:ext uri="{FF2B5EF4-FFF2-40B4-BE49-F238E27FC236}">
                <a16:creationId xmlns:a16="http://schemas.microsoft.com/office/drawing/2014/main" id="{A3C8BD42-5DDD-4EAB-B97A-431662490F3F}"/>
              </a:ext>
            </a:extLst>
          </p:cNvPr>
          <p:cNvSpPr>
            <a:spLocks noGrp="1" noChangeArrowheads="1"/>
          </p:cNvSpPr>
          <p:nvPr>
            <p:ph type="ftr" sz="quarter" idx="2"/>
          </p:nvPr>
        </p:nvSpPr>
        <p:spPr bwMode="auto">
          <a:xfrm>
            <a:off x="0" y="9721850"/>
            <a:ext cx="3076575" cy="512763"/>
          </a:xfrm>
          <a:prstGeom prst="rect">
            <a:avLst/>
          </a:prstGeom>
          <a:noFill/>
          <a:ln w="9525">
            <a:noFill/>
            <a:miter lim="800000"/>
            <a:headEnd/>
            <a:tailEnd/>
          </a:ln>
        </p:spPr>
        <p:txBody>
          <a:bodyPr vert="horz" wrap="square" lIns="96638" tIns="48318" rIns="96638" bIns="48318" numCol="1" anchor="b" anchorCtr="0" compatLnSpc="1">
            <a:prstTxWarp prst="textNoShape">
              <a:avLst/>
            </a:prstTxWarp>
          </a:bodyPr>
          <a:lstStyle>
            <a:lvl1pPr algn="l" defTabSz="968375" eaLnBrk="0" hangingPunct="0">
              <a:defRPr kumimoji="0" sz="1000" b="0">
                <a:solidFill>
                  <a:schemeClr val="tx1"/>
                </a:solidFill>
                <a:effectLst/>
                <a:latin typeface="Times New Roman" pitchFamily="18" charset="0"/>
                <a:ea typeface="ＭＳ Ｐゴシック" pitchFamily="50" charset="-128"/>
              </a:defRPr>
            </a:lvl1pPr>
          </a:lstStyle>
          <a:p>
            <a:pPr>
              <a:defRPr/>
            </a:pPr>
            <a:endParaRPr lang="en-US" altLang="ja-JP"/>
          </a:p>
        </p:txBody>
      </p:sp>
      <p:sp>
        <p:nvSpPr>
          <p:cNvPr id="14341" name="Rectangle 5">
            <a:extLst>
              <a:ext uri="{FF2B5EF4-FFF2-40B4-BE49-F238E27FC236}">
                <a16:creationId xmlns:a16="http://schemas.microsoft.com/office/drawing/2014/main" id="{29717D70-EB5C-4BB5-B1AA-78EF022A6CA9}"/>
              </a:ext>
            </a:extLst>
          </p:cNvPr>
          <p:cNvSpPr>
            <a:spLocks noGrp="1" noChangeArrowheads="1"/>
          </p:cNvSpPr>
          <p:nvPr>
            <p:ph type="sldNum" sz="quarter" idx="3"/>
          </p:nvPr>
        </p:nvSpPr>
        <p:spPr bwMode="auto">
          <a:xfrm>
            <a:off x="4022725" y="9721850"/>
            <a:ext cx="3076575" cy="512763"/>
          </a:xfrm>
          <a:prstGeom prst="rect">
            <a:avLst/>
          </a:prstGeom>
          <a:noFill/>
          <a:ln w="9525">
            <a:noFill/>
            <a:miter lim="800000"/>
            <a:headEnd/>
            <a:tailEnd/>
          </a:ln>
        </p:spPr>
        <p:txBody>
          <a:bodyPr vert="horz" wrap="square" lIns="96638" tIns="48318" rIns="96638" bIns="48318" numCol="1" anchor="b" anchorCtr="0" compatLnSpc="1">
            <a:prstTxWarp prst="textNoShape">
              <a:avLst/>
            </a:prstTxWarp>
          </a:bodyPr>
          <a:lstStyle>
            <a:lvl1pPr algn="r" defTabSz="968375" eaLnBrk="0" hangingPunct="0">
              <a:defRPr kumimoji="0" sz="1000" b="0">
                <a:solidFill>
                  <a:schemeClr val="tx1"/>
                </a:solidFill>
                <a:latin typeface="Times New Roman" panose="02020603050405020304" pitchFamily="18" charset="0"/>
              </a:defRPr>
            </a:lvl1pPr>
          </a:lstStyle>
          <a:p>
            <a:pPr>
              <a:defRPr/>
            </a:pPr>
            <a:fld id="{72DE2333-E1B3-483E-8201-BEC1EDD70FAD}"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429289C2-B805-478B-AD13-871A4A2EB6BE}"/>
              </a:ext>
            </a:extLst>
          </p:cNvPr>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6638" tIns="48318" rIns="96638" bIns="48318" numCol="1" anchor="t" anchorCtr="0" compatLnSpc="1">
            <a:prstTxWarp prst="textNoShape">
              <a:avLst/>
            </a:prstTxWarp>
          </a:bodyPr>
          <a:lstStyle>
            <a:lvl1pPr algn="l" defTabSz="968375" eaLnBrk="0" hangingPunct="0">
              <a:defRPr kumimoji="0" sz="1000" b="0">
                <a:solidFill>
                  <a:schemeClr val="tx1"/>
                </a:solidFill>
                <a:effectLst/>
                <a:latin typeface="Times New Roman" pitchFamily="18" charset="0"/>
                <a:ea typeface="ＭＳ Ｐゴシック" pitchFamily="50" charset="-128"/>
              </a:defRPr>
            </a:lvl1pPr>
          </a:lstStyle>
          <a:p>
            <a:pPr>
              <a:defRPr/>
            </a:pPr>
            <a:endParaRPr lang="en-US" altLang="ja-JP"/>
          </a:p>
        </p:txBody>
      </p:sp>
      <p:sp>
        <p:nvSpPr>
          <p:cNvPr id="14339" name="Rectangle 9">
            <a:extLst>
              <a:ext uri="{FF2B5EF4-FFF2-40B4-BE49-F238E27FC236}">
                <a16:creationId xmlns:a16="http://schemas.microsoft.com/office/drawing/2014/main" id="{B3E438C1-D79F-4165-8BF9-10267D71D52C}"/>
              </a:ext>
            </a:extLst>
          </p:cNvPr>
          <p:cNvSpPr>
            <a:spLocks noGrp="1" noRot="1" noChangeAspect="1" noChangeArrowheads="1"/>
          </p:cNvSpPr>
          <p:nvPr>
            <p:ph type="sldImg" idx="2"/>
          </p:nvPr>
        </p:nvSpPr>
        <p:spPr bwMode="auto">
          <a:xfrm>
            <a:off x="990600"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a:ext uri="{FF2B5EF4-FFF2-40B4-BE49-F238E27FC236}">
                <a16:creationId xmlns:a16="http://schemas.microsoft.com/office/drawing/2014/main" id="{F28F999F-22B9-4870-8819-D460C1F98684}"/>
              </a:ext>
            </a:extLst>
          </p:cNvPr>
          <p:cNvSpPr>
            <a:spLocks noGrp="1" noChangeArrowheads="1"/>
          </p:cNvSpPr>
          <p:nvPr>
            <p:ph type="body" sz="quarter" idx="3"/>
          </p:nvPr>
        </p:nvSpPr>
        <p:spPr bwMode="auto">
          <a:xfrm>
            <a:off x="949325" y="4860925"/>
            <a:ext cx="5200650" cy="4606925"/>
          </a:xfrm>
          <a:prstGeom prst="rect">
            <a:avLst/>
          </a:prstGeom>
          <a:noFill/>
          <a:ln w="9525">
            <a:noFill/>
            <a:miter lim="800000"/>
            <a:headEnd/>
            <a:tailEnd/>
          </a:ln>
        </p:spPr>
        <p:txBody>
          <a:bodyPr vert="horz" wrap="square" lIns="96638" tIns="48318" rIns="96638" bIns="48318"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2059" name="Rectangle 11">
            <a:extLst>
              <a:ext uri="{FF2B5EF4-FFF2-40B4-BE49-F238E27FC236}">
                <a16:creationId xmlns:a16="http://schemas.microsoft.com/office/drawing/2014/main" id="{D836E325-D2EC-431A-B461-68E24EAE530F}"/>
              </a:ext>
            </a:extLst>
          </p:cNvPr>
          <p:cNvSpPr>
            <a:spLocks noGrp="1" noChangeArrowheads="1"/>
          </p:cNvSpPr>
          <p:nvPr>
            <p:ph type="dt" idx="1"/>
          </p:nvPr>
        </p:nvSpPr>
        <p:spPr bwMode="auto">
          <a:xfrm>
            <a:off x="4022725" y="0"/>
            <a:ext cx="3076575" cy="512763"/>
          </a:xfrm>
          <a:prstGeom prst="rect">
            <a:avLst/>
          </a:prstGeom>
          <a:noFill/>
          <a:ln w="9525">
            <a:noFill/>
            <a:miter lim="800000"/>
            <a:headEnd/>
            <a:tailEnd/>
          </a:ln>
        </p:spPr>
        <p:txBody>
          <a:bodyPr vert="horz" wrap="square" lIns="96638" tIns="48318" rIns="96638" bIns="48318" numCol="1" anchor="t" anchorCtr="0" compatLnSpc="1">
            <a:prstTxWarp prst="textNoShape">
              <a:avLst/>
            </a:prstTxWarp>
          </a:bodyPr>
          <a:lstStyle>
            <a:lvl1pPr algn="r" defTabSz="968375" eaLnBrk="0" hangingPunct="0">
              <a:defRPr kumimoji="0" sz="1000" b="0">
                <a:solidFill>
                  <a:schemeClr val="tx1"/>
                </a:solidFill>
                <a:effectLst/>
                <a:latin typeface="Times New Roman" pitchFamily="18" charset="0"/>
                <a:ea typeface="ＭＳ Ｐゴシック" pitchFamily="50" charset="-128"/>
              </a:defRPr>
            </a:lvl1pPr>
          </a:lstStyle>
          <a:p>
            <a:pPr>
              <a:defRPr/>
            </a:pPr>
            <a:fld id="{71502EB0-44D9-4A75-8831-925E2841072D}" type="datetime1">
              <a:rPr lang="ja-JP" altLang="en-US"/>
              <a:pPr>
                <a:defRPr/>
              </a:pPr>
              <a:t>2019/10/6</a:t>
            </a:fld>
            <a:endParaRPr lang="en-US" altLang="ja-JP"/>
          </a:p>
        </p:txBody>
      </p:sp>
      <p:sp>
        <p:nvSpPr>
          <p:cNvPr id="2060" name="Rectangle 12">
            <a:extLst>
              <a:ext uri="{FF2B5EF4-FFF2-40B4-BE49-F238E27FC236}">
                <a16:creationId xmlns:a16="http://schemas.microsoft.com/office/drawing/2014/main" id="{6EBAF5C9-A07C-4EED-8823-BE20C1E30B56}"/>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a:tailEnd/>
          </a:ln>
        </p:spPr>
        <p:txBody>
          <a:bodyPr vert="horz" wrap="square" lIns="96638" tIns="48318" rIns="96638" bIns="48318" numCol="1" anchor="b" anchorCtr="0" compatLnSpc="1">
            <a:prstTxWarp prst="textNoShape">
              <a:avLst/>
            </a:prstTxWarp>
          </a:bodyPr>
          <a:lstStyle>
            <a:lvl1pPr algn="l" defTabSz="968375" eaLnBrk="0" hangingPunct="0">
              <a:defRPr kumimoji="0" sz="1000" b="0">
                <a:solidFill>
                  <a:schemeClr val="tx1"/>
                </a:solidFill>
                <a:effectLst/>
                <a:latin typeface="Times New Roman" pitchFamily="18" charset="0"/>
                <a:ea typeface="ＭＳ Ｐゴシック" pitchFamily="50" charset="-128"/>
              </a:defRPr>
            </a:lvl1pPr>
          </a:lstStyle>
          <a:p>
            <a:pPr>
              <a:defRPr/>
            </a:pPr>
            <a:endParaRPr lang="en-US" altLang="ja-JP"/>
          </a:p>
        </p:txBody>
      </p:sp>
      <p:sp>
        <p:nvSpPr>
          <p:cNvPr id="2061" name="Rectangle 13">
            <a:extLst>
              <a:ext uri="{FF2B5EF4-FFF2-40B4-BE49-F238E27FC236}">
                <a16:creationId xmlns:a16="http://schemas.microsoft.com/office/drawing/2014/main" id="{9A00D4B3-D4FC-4A76-8758-08A995D8FB39}"/>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p:spPr>
        <p:txBody>
          <a:bodyPr vert="horz" wrap="square" lIns="96638" tIns="48318" rIns="96638" bIns="48318" numCol="1" anchor="b" anchorCtr="0" compatLnSpc="1">
            <a:prstTxWarp prst="textNoShape">
              <a:avLst/>
            </a:prstTxWarp>
          </a:bodyPr>
          <a:lstStyle>
            <a:lvl1pPr algn="r" defTabSz="968375" eaLnBrk="0" hangingPunct="0">
              <a:defRPr kumimoji="0" sz="1000" b="0">
                <a:solidFill>
                  <a:schemeClr val="tx1"/>
                </a:solidFill>
                <a:latin typeface="Times New Roman" panose="02020603050405020304" pitchFamily="18" charset="0"/>
              </a:defRPr>
            </a:lvl1pPr>
          </a:lstStyle>
          <a:p>
            <a:pPr>
              <a:defRPr/>
            </a:pPr>
            <a:fld id="{78094494-E9C1-4A3D-B96C-CE59C5937D4F}"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a:extLst>
              <a:ext uri="{FF2B5EF4-FFF2-40B4-BE49-F238E27FC236}">
                <a16:creationId xmlns:a16="http://schemas.microsoft.com/office/drawing/2014/main" id="{E9431AAE-72C0-4F2A-827F-3517E65EF72E}"/>
              </a:ext>
            </a:extLst>
          </p:cNvPr>
          <p:cNvSpPr txBox="1">
            <a:spLocks noGrp="1" noChangeArrowheads="1"/>
          </p:cNvSpPr>
          <p:nvPr/>
        </p:nvSpPr>
        <p:spPr bwMode="auto">
          <a:xfrm>
            <a:off x="4022725"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0" tIns="48090" rIns="96180" bIns="48090"/>
          <a:lstStyle>
            <a:lvl1pPr defTabSz="9620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20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a:spcBef>
                <a:spcPct val="0"/>
              </a:spcBef>
            </a:pPr>
            <a:fld id="{729CA41D-BC20-45EF-876B-02014495BE78}" type="datetime1">
              <a:rPr kumimoji="0" lang="ja-JP" altLang="en-US" sz="1000">
                <a:solidFill>
                  <a:srgbClr val="FF0000"/>
                </a:solidFill>
                <a:latin typeface="Times New Roman" panose="02020603050405020304" pitchFamily="18" charset="0"/>
                <a:ea typeface="ＭＳ Ｐゴシック" panose="020B0600070205080204" pitchFamily="50" charset="-128"/>
              </a:rPr>
              <a:pPr algn="r">
                <a:spcBef>
                  <a:spcPct val="0"/>
                </a:spcBef>
              </a:pPr>
              <a:t>2019/10/8</a:t>
            </a:fld>
            <a:endParaRPr kumimoji="0" lang="en-US" altLang="ja-JP" sz="1000">
              <a:solidFill>
                <a:srgbClr val="FF0000"/>
              </a:solidFill>
              <a:latin typeface="Times New Roman" panose="02020603050405020304" pitchFamily="18" charset="0"/>
              <a:ea typeface="ＭＳ Ｐゴシック" panose="020B0600070205080204" pitchFamily="50" charset="-128"/>
            </a:endParaRPr>
          </a:p>
        </p:txBody>
      </p:sp>
      <p:sp>
        <p:nvSpPr>
          <p:cNvPr id="17411" name="Rectangle 13">
            <a:extLst>
              <a:ext uri="{FF2B5EF4-FFF2-40B4-BE49-F238E27FC236}">
                <a16:creationId xmlns:a16="http://schemas.microsoft.com/office/drawing/2014/main" id="{70FB1772-2C2F-401C-A95B-B9AEA74E281F}"/>
              </a:ext>
            </a:extLst>
          </p:cNvPr>
          <p:cNvSpPr txBox="1">
            <a:spLocks noGrp="1" noChangeArrowheads="1"/>
          </p:cNvSpPr>
          <p:nvPr/>
        </p:nvSpPr>
        <p:spPr bwMode="auto">
          <a:xfrm>
            <a:off x="4022725"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0" tIns="48090" rIns="96180" bIns="48090" anchor="b"/>
          <a:lstStyle>
            <a:lvl1pPr defTabSz="9620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20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a:spcBef>
                <a:spcPct val="0"/>
              </a:spcBef>
            </a:pPr>
            <a:fld id="{4649191C-4C64-4009-91B2-B30DDB760B14}" type="slidenum">
              <a:rPr kumimoji="0" lang="ja-JP" altLang="en-US" sz="1000">
                <a:solidFill>
                  <a:srgbClr val="FF0000"/>
                </a:solidFill>
                <a:latin typeface="Times New Roman" panose="02020603050405020304" pitchFamily="18" charset="0"/>
                <a:ea typeface="ＭＳ Ｐゴシック" panose="020B0600070205080204" pitchFamily="50" charset="-128"/>
              </a:rPr>
              <a:pPr algn="r">
                <a:spcBef>
                  <a:spcPct val="0"/>
                </a:spcBef>
              </a:pPr>
              <a:t>1</a:t>
            </a:fld>
            <a:endParaRPr kumimoji="0" lang="en-US" altLang="ja-JP" sz="1000">
              <a:solidFill>
                <a:srgbClr val="FF0000"/>
              </a:solidFill>
              <a:latin typeface="Times New Roman" panose="02020603050405020304" pitchFamily="18" charset="0"/>
              <a:ea typeface="ＭＳ Ｐゴシック" panose="020B0600070205080204" pitchFamily="50" charset="-128"/>
            </a:endParaRPr>
          </a:p>
        </p:txBody>
      </p:sp>
      <p:sp>
        <p:nvSpPr>
          <p:cNvPr id="17412" name="Rectangle 2">
            <a:extLst>
              <a:ext uri="{FF2B5EF4-FFF2-40B4-BE49-F238E27FC236}">
                <a16:creationId xmlns:a16="http://schemas.microsoft.com/office/drawing/2014/main" id="{0EE896AF-4BB7-4982-8ABE-4F05A6302D74}"/>
              </a:ext>
            </a:extLst>
          </p:cNvPr>
          <p:cNvSpPr>
            <a:spLocks noGrp="1" noRot="1" noChangeAspect="1" noChangeArrowheads="1" noTextEdit="1"/>
          </p:cNvSpPr>
          <p:nvPr>
            <p:ph type="sldImg"/>
          </p:nvPr>
        </p:nvSpPr>
        <p:spPr>
          <a:xfrm>
            <a:off x="993775" y="766763"/>
            <a:ext cx="5116513" cy="3836987"/>
          </a:xfrm>
          <a:ln/>
        </p:spPr>
      </p:sp>
      <p:sp>
        <p:nvSpPr>
          <p:cNvPr id="41989" name="Rectangle 3">
            <a:extLst>
              <a:ext uri="{FF2B5EF4-FFF2-40B4-BE49-F238E27FC236}">
                <a16:creationId xmlns:a16="http://schemas.microsoft.com/office/drawing/2014/main" id="{B860644F-08E9-4661-B751-B315F34192DC}"/>
              </a:ext>
            </a:extLst>
          </p:cNvPr>
          <p:cNvSpPr>
            <a:spLocks noGrp="1" noChangeArrowheads="1"/>
          </p:cNvSpPr>
          <p:nvPr>
            <p:ph type="body" idx="1"/>
          </p:nvPr>
        </p:nvSpPr>
        <p:spPr>
          <a:ln/>
        </p:spPr>
        <p:txBody>
          <a:bodyPr lIns="96180" tIns="48090" rIns="96180" bIns="48090"/>
          <a:lstStyle/>
          <a:p>
            <a:pPr>
              <a:defRPr/>
            </a:pPr>
            <a:r>
              <a:rPr lang="en-US" altLang="ja-JP" dirty="0"/>
              <a:t>First, thank you for giving me an opportunity of the talk in university of Ulm.</a:t>
            </a:r>
          </a:p>
          <a:p>
            <a:pPr>
              <a:defRPr/>
            </a:pPr>
            <a:endParaRPr lang="en-US" altLang="ja-JP" dirty="0"/>
          </a:p>
          <a:p>
            <a:pPr>
              <a:defRPr/>
            </a:pPr>
            <a:r>
              <a:rPr lang="en-US" altLang="ja-JP" dirty="0"/>
              <a:t>I’d like to talk about earthquake prediction.</a:t>
            </a:r>
          </a:p>
          <a:p>
            <a:pPr>
              <a:defRPr/>
            </a:pPr>
            <a:r>
              <a:rPr lang="en-US" altLang="ja-JP" dirty="0"/>
              <a:t>I am afraid that because earthquakes seldom occur in Ulm and some of you may have never experienced earthquakes.</a:t>
            </a:r>
          </a:p>
          <a:p>
            <a:pPr>
              <a:defRPr/>
            </a:pPr>
            <a:r>
              <a:rPr lang="en-US" altLang="ja-JP" dirty="0"/>
              <a:t>But Most Japanese are often suffered from earthquakes and some of them have experienced large one.</a:t>
            </a:r>
          </a:p>
          <a:p>
            <a:pPr>
              <a:defRPr/>
            </a:pPr>
            <a:endParaRPr lang="en-US" altLang="ja-JP" dirty="0"/>
          </a:p>
          <a:p>
            <a:pPr>
              <a:defRPr/>
            </a:pPr>
            <a:r>
              <a:rPr lang="en-US" altLang="ja-JP" dirty="0"/>
              <a:t>This picture shows that Japanese traditional belief that earthquakes are induced by big catfish quaking under the ground.</a:t>
            </a:r>
          </a:p>
          <a:p>
            <a:pPr>
              <a:defRPr/>
            </a:pPr>
            <a:endParaRPr lang="en-US" altLang="ja-JP" dirty="0"/>
          </a:p>
          <a:p>
            <a:pPr>
              <a:defRPr/>
            </a:pPr>
            <a:r>
              <a:rPr lang="en-US" altLang="ja-JP" dirty="0"/>
              <a:t>Earthquakes often occurs in swarm.</a:t>
            </a:r>
          </a:p>
          <a:p>
            <a:pPr>
              <a:defRPr/>
            </a:pPr>
            <a:r>
              <a:rPr lang="en-US" altLang="ja-JP" dirty="0"/>
              <a:t>Here the size of catfish represents magnitudes of earthquakes.</a:t>
            </a:r>
          </a:p>
          <a:p>
            <a:pPr>
              <a:defRPr/>
            </a:pPr>
            <a:r>
              <a:rPr lang="en-US" altLang="ja-JP" dirty="0"/>
              <a:t>The largest earthquake is called mainshock and often accompanies foreshocks and aftershocks before and after the mainshock, respectively.</a:t>
            </a:r>
          </a:p>
          <a:p>
            <a:pPr>
              <a:defRPr/>
            </a:pPr>
            <a:endParaRPr lang="en-US" altLang="ja-JP" dirty="0"/>
          </a:p>
          <a:p>
            <a:pPr>
              <a:defRPr/>
            </a:pPr>
            <a:r>
              <a:rPr lang="en-US" altLang="ja-JP" dirty="0"/>
              <a:t>The foreshocks are of my research interest and I’d like to present our work on </a:t>
            </a:r>
            <a:r>
              <a:rPr lang="en-GB" altLang="ja-JP" dirty="0">
                <a:solidFill>
                  <a:schemeClr val="tx2">
                    <a:lumMod val="60000"/>
                    <a:lumOff val="40000"/>
                  </a:schemeClr>
                </a:solidFill>
              </a:rPr>
              <a:t>Short-term forecasts by foreshock discrimination.</a:t>
            </a:r>
            <a:endParaRPr lang="en-US" altLang="ja-JP" dirty="0"/>
          </a:p>
          <a:p>
            <a:pPr>
              <a:defRPr/>
            </a:pPr>
            <a:r>
              <a:rPr lang="en-US" altLang="ja-JP" dirty="0"/>
              <a:t>This is joint work with professor emeritus Ogata in ISM.</a:t>
            </a:r>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a:extLst>
              <a:ext uri="{FF2B5EF4-FFF2-40B4-BE49-F238E27FC236}">
                <a16:creationId xmlns:a16="http://schemas.microsoft.com/office/drawing/2014/main" id="{EF882F69-0227-407B-B109-698F280DE2C7}"/>
              </a:ext>
            </a:extLst>
          </p:cNvPr>
          <p:cNvSpPr>
            <a:spLocks noGrp="1" noRot="1" noChangeAspect="1" noChangeArrowheads="1" noTextEdit="1"/>
          </p:cNvSpPr>
          <p:nvPr>
            <p:ph type="sldImg"/>
          </p:nvPr>
        </p:nvSpPr>
        <p:spPr>
          <a:ln/>
        </p:spPr>
      </p:sp>
      <p:sp>
        <p:nvSpPr>
          <p:cNvPr id="72707" name="ノート プレースホルダ 2">
            <a:extLst>
              <a:ext uri="{FF2B5EF4-FFF2-40B4-BE49-F238E27FC236}">
                <a16:creationId xmlns:a16="http://schemas.microsoft.com/office/drawing/2014/main" id="{672AC95A-2DB9-4232-B0A5-878EE5FF2F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dirty="0">
                <a:latin typeface="Arial" panose="020B0604020202020204" pitchFamily="34" charset="0"/>
              </a:rPr>
              <a:t>Then, In the next step, we </a:t>
            </a:r>
            <a:r>
              <a:rPr lang="en-US" altLang="ja-JP" dirty="0">
                <a:latin typeface="Arial" panose="020B0604020202020204" pitchFamily="34" charset="0"/>
              </a:rPr>
              <a:t>extract the feature of clusters for discriminating foreshocks.</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In this study, we separate our modeling into 2 cases.</a:t>
            </a:r>
          </a:p>
          <a:p>
            <a:pPr eaLnBrk="1" hangingPunct="1">
              <a:spcBef>
                <a:spcPct val="0"/>
              </a:spcBef>
            </a:pPr>
            <a:r>
              <a:rPr lang="en-US" altLang="ja-JP" dirty="0">
                <a:latin typeface="Arial" panose="020B0604020202020204" pitchFamily="34" charset="0"/>
              </a:rPr>
              <a:t>One case is that the first event of a cluster appeared</a:t>
            </a:r>
          </a:p>
          <a:p>
            <a:pPr eaLnBrk="1" hangingPunct="1">
              <a:spcBef>
                <a:spcPct val="0"/>
              </a:spcBef>
            </a:pPr>
            <a:r>
              <a:rPr lang="en-US" altLang="ja-JP" dirty="0">
                <a:latin typeface="Arial" panose="020B0604020202020204" pitchFamily="34" charset="0"/>
              </a:rPr>
              <a:t>and the other case is that the cluster size is more than 2, we call that cluster a </a:t>
            </a:r>
            <a:r>
              <a:rPr lang="en-US" altLang="ja-JP" dirty="0" err="1">
                <a:latin typeface="Arial" panose="020B0604020202020204" pitchFamily="34" charset="0"/>
              </a:rPr>
              <a:t>multiplet</a:t>
            </a:r>
            <a:r>
              <a:rPr lang="en-US" altLang="ja-JP" dirty="0">
                <a:latin typeface="Arial" panose="020B0604020202020204" pitchFamily="34" charset="0"/>
              </a:rPr>
              <a:t>.</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Then, for the first case, when~</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This map shows the distribution of the first events of clusters. </a:t>
            </a:r>
          </a:p>
          <a:p>
            <a:pPr eaLnBrk="1" hangingPunct="1">
              <a:spcBef>
                <a:spcPct val="0"/>
              </a:spcBef>
            </a:pPr>
            <a:r>
              <a:rPr lang="en-US" altLang="ja-JP" dirty="0">
                <a:latin typeface="Arial" panose="020B0604020202020204" pitchFamily="34" charset="0"/>
              </a:rPr>
              <a:t>The red plots represent foreshocks and blue ones non-foreshocks.</a:t>
            </a:r>
          </a:p>
          <a:p>
            <a:pPr eaLnBrk="1" hangingPunct="1">
              <a:spcBef>
                <a:spcPct val="0"/>
              </a:spcBef>
            </a:pPr>
            <a:r>
              <a:rPr lang="en-US" altLang="ja-JP" dirty="0">
                <a:latin typeface="Arial" panose="020B0604020202020204" pitchFamily="34" charset="0"/>
              </a:rPr>
              <a:t>The ratio of foreshocks seems to depend on region.</a:t>
            </a:r>
          </a:p>
        </p:txBody>
      </p:sp>
      <p:sp>
        <p:nvSpPr>
          <p:cNvPr id="72708" name="スライド番号プレースホルダ 3">
            <a:extLst>
              <a:ext uri="{FF2B5EF4-FFF2-40B4-BE49-F238E27FC236}">
                <a16:creationId xmlns:a16="http://schemas.microsoft.com/office/drawing/2014/main" id="{31C25D41-2AF3-4350-9EFA-4ED957E34E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4DACA25-82AC-4387-95C8-0341572760AB}"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10</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679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a:extLst>
              <a:ext uri="{FF2B5EF4-FFF2-40B4-BE49-F238E27FC236}">
                <a16:creationId xmlns:a16="http://schemas.microsoft.com/office/drawing/2014/main" id="{658F6978-EB09-4B9D-AC08-63472BFC377C}"/>
              </a:ext>
            </a:extLst>
          </p:cNvPr>
          <p:cNvSpPr>
            <a:spLocks noGrp="1" noRot="1" noChangeAspect="1" noChangeArrowheads="1" noTextEdit="1"/>
          </p:cNvSpPr>
          <p:nvPr>
            <p:ph type="sldImg"/>
          </p:nvPr>
        </p:nvSpPr>
        <p:spPr>
          <a:ln/>
        </p:spPr>
      </p:sp>
      <p:sp>
        <p:nvSpPr>
          <p:cNvPr id="74755" name="ノート プレースホルダ 2">
            <a:extLst>
              <a:ext uri="{FF2B5EF4-FFF2-40B4-BE49-F238E27FC236}">
                <a16:creationId xmlns:a16="http://schemas.microsoft.com/office/drawing/2014/main" id="{B62AAFFB-A662-4BB3-90E9-4090F8E0E5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After feature extraction, we evaluate the foreshock probability that a target event occurs within 30 days after the first event by the following non-linear logistic regression model .</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The left hand side is logit function of foreshock probability.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latin typeface="Arial" panose="020B0604020202020204" pitchFamily="34" charset="0"/>
              </a:rPr>
              <a:t>The right hand side is composed of 2 terms of log odds ratio between foreshocks and non-foreshocks.</a:t>
            </a:r>
          </a:p>
          <a:p>
            <a:pPr eaLnBrk="1" hangingPunct="1">
              <a:spcBef>
                <a:spcPct val="0"/>
              </a:spcBef>
            </a:pPr>
            <a:endParaRPr lang="en-US" altLang="ja-JP" dirty="0">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latin typeface="Arial" panose="020B0604020202020204" pitchFamily="34" charset="0"/>
              </a:rPr>
              <a:t>The first term is~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latin typeface="Arial" panose="020B0604020202020204" pitchFamily="34" charset="0"/>
              </a:rPr>
              <a:t>The second term is~ with 3 knots.</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Then, We estimated the model from JMA catalog before 2000.</a:t>
            </a:r>
          </a:p>
          <a:p>
            <a:pPr eaLnBrk="1" hangingPunct="1">
              <a:spcBef>
                <a:spcPct val="0"/>
              </a:spcBef>
            </a:pPr>
            <a:endParaRPr lang="en-US" altLang="ja-JP" dirty="0">
              <a:latin typeface="Arial" panose="020B0604020202020204" pitchFamily="34" charset="0"/>
            </a:endParaRPr>
          </a:p>
        </p:txBody>
      </p:sp>
      <p:sp>
        <p:nvSpPr>
          <p:cNvPr id="74756" name="スライド番号プレースホルダ 3">
            <a:extLst>
              <a:ext uri="{FF2B5EF4-FFF2-40B4-BE49-F238E27FC236}">
                <a16:creationId xmlns:a16="http://schemas.microsoft.com/office/drawing/2014/main" id="{467A298E-4852-46DB-B080-202D336740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78940DE9-DEB1-4A40-A289-FC4A07455449}"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11</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94518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a:extLst>
              <a:ext uri="{FF2B5EF4-FFF2-40B4-BE49-F238E27FC236}">
                <a16:creationId xmlns:a16="http://schemas.microsoft.com/office/drawing/2014/main" id="{2DD9520E-9CA6-4369-A1A4-0FA5A14A2DF3}"/>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11FDD734-1118-47BA-8D21-E52874962C67}"/>
              </a:ext>
            </a:extLst>
          </p:cNvPr>
          <p:cNvSpPr>
            <a:spLocks noGrp="1"/>
          </p:cNvSpPr>
          <p:nvPr>
            <p:ph type="body" idx="1"/>
          </p:nvPr>
        </p:nvSpPr>
        <p:spPr/>
        <p:txBody>
          <a:bodyPr/>
          <a:lstStyle/>
          <a:p>
            <a:pPr eaLnBrk="1" hangingPunct="1">
              <a:spcBef>
                <a:spcPct val="0"/>
              </a:spcBef>
              <a:defRPr/>
            </a:pPr>
            <a:r>
              <a:rPr lang="en-US" altLang="ja-JP" dirty="0">
                <a:latin typeface="+mn-lt"/>
                <a:ea typeface="+mn-ea"/>
              </a:rPr>
              <a:t>Here shows the estimated log odds ratio.</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The </a:t>
            </a:r>
            <a:r>
              <a:rPr lang="en-US" altLang="ja-JP" sz="1200" dirty="0"/>
              <a:t>log odds ratio for location is shown in color scale in this map.</a:t>
            </a:r>
          </a:p>
          <a:p>
            <a:pPr eaLnBrk="1" hangingPunct="1">
              <a:spcBef>
                <a:spcPct val="0"/>
              </a:spcBef>
              <a:defRPr/>
            </a:pPr>
            <a:r>
              <a:rPr lang="en-US" altLang="ja-JP" sz="1200" dirty="0">
                <a:latin typeface="+mn-lt"/>
                <a:ea typeface="+mn-ea"/>
              </a:rPr>
              <a:t>The log odds ratio is higher in offshore region and lower in inland of Japan.</a:t>
            </a:r>
            <a:endParaRPr lang="en-US" altLang="ja-JP" dirty="0">
              <a:latin typeface="+mn-lt"/>
              <a:ea typeface="+mn-ea"/>
            </a:endParaRPr>
          </a:p>
          <a:p>
            <a:pPr eaLnBrk="1" hangingPunct="1">
              <a:spcBef>
                <a:spcPct val="0"/>
              </a:spcBef>
              <a:defRPr/>
            </a:pPr>
            <a:endParaRPr lang="en-US" altLang="ja-JP" dirty="0">
              <a:latin typeface="+mn-lt"/>
              <a:ea typeface="+mn-ea"/>
            </a:endParaRPr>
          </a:p>
          <a:p>
            <a:pPr eaLnBrk="1" hangingPunct="1">
              <a:spcBef>
                <a:spcPct val="0"/>
              </a:spcBef>
              <a:defRPr/>
            </a:pPr>
            <a:r>
              <a:rPr kumimoji="1" lang="en-US" altLang="ja-JP" sz="1200" kern="1200" dirty="0">
                <a:solidFill>
                  <a:schemeClr val="tx1"/>
                </a:solidFill>
                <a:latin typeface="Arial" charset="0"/>
                <a:ea typeface="ＭＳ Ｐ明朝" pitchFamily="18" charset="-128"/>
                <a:cs typeface="+mn-cs"/>
              </a:rPr>
              <a:t>The </a:t>
            </a:r>
            <a:r>
              <a:rPr lang="en-US" altLang="ja-JP" sz="1200" dirty="0"/>
              <a:t>log odds ratio for magnitude is shown in this curve with its confidence interval.</a:t>
            </a:r>
          </a:p>
          <a:p>
            <a:pPr eaLnBrk="1" hangingPunct="1">
              <a:spcBef>
                <a:spcPct val="0"/>
              </a:spcBef>
              <a:defRPr/>
            </a:pPr>
            <a:r>
              <a:rPr lang="en-US" altLang="ja-JP" sz="1200" dirty="0"/>
              <a:t>The log odds ratio is higher for the smaller magnitude of first event M1.</a:t>
            </a:r>
          </a:p>
          <a:p>
            <a:pPr eaLnBrk="1" hangingPunct="1">
              <a:spcBef>
                <a:spcPct val="0"/>
              </a:spcBef>
              <a:defRPr/>
            </a:pPr>
            <a:r>
              <a:rPr lang="en-US" altLang="ja-JP" sz="1200" dirty="0"/>
              <a:t>This is because M1 is the lower bound of magnitude of target event</a:t>
            </a:r>
          </a:p>
          <a:p>
            <a:pPr eaLnBrk="1" hangingPunct="1">
              <a:spcBef>
                <a:spcPct val="0"/>
              </a:spcBef>
              <a:defRPr/>
            </a:pPr>
            <a:r>
              <a:rPr lang="en-US" altLang="ja-JP" sz="1200" dirty="0"/>
              <a:t>and so small M1 gives wide range of magnitude for target event.</a:t>
            </a:r>
          </a:p>
          <a:p>
            <a:pPr eaLnBrk="1" hangingPunct="1">
              <a:spcBef>
                <a:spcPct val="0"/>
              </a:spcBef>
              <a:defRPr/>
            </a:pPr>
            <a:endParaRPr lang="en-GB" altLang="ja-JP" dirty="0"/>
          </a:p>
        </p:txBody>
      </p:sp>
      <p:sp>
        <p:nvSpPr>
          <p:cNvPr id="70660" name="スライド番号プレースホルダ 3">
            <a:extLst>
              <a:ext uri="{FF2B5EF4-FFF2-40B4-BE49-F238E27FC236}">
                <a16:creationId xmlns:a16="http://schemas.microsoft.com/office/drawing/2014/main" id="{EAE03A2C-A2D5-440A-B90E-7071C606DF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6BDD413-1C1D-4CBC-8BA8-884A06849E43}"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12</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711027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a:extLst>
              <a:ext uri="{FF2B5EF4-FFF2-40B4-BE49-F238E27FC236}">
                <a16:creationId xmlns:a16="http://schemas.microsoft.com/office/drawing/2014/main" id="{EF882F69-0227-407B-B109-698F280DE2C7}"/>
              </a:ext>
            </a:extLst>
          </p:cNvPr>
          <p:cNvSpPr>
            <a:spLocks noGrp="1" noRot="1" noChangeAspect="1" noChangeArrowheads="1" noTextEdit="1"/>
          </p:cNvSpPr>
          <p:nvPr>
            <p:ph type="sldImg"/>
          </p:nvPr>
        </p:nvSpPr>
        <p:spPr>
          <a:ln/>
        </p:spPr>
      </p:sp>
      <p:sp>
        <p:nvSpPr>
          <p:cNvPr id="72707" name="ノート プレースホルダ 2">
            <a:extLst>
              <a:ext uri="{FF2B5EF4-FFF2-40B4-BE49-F238E27FC236}">
                <a16:creationId xmlns:a16="http://schemas.microsoft.com/office/drawing/2014/main" id="{672AC95A-2DB9-4232-B0A5-878EE5FF2F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dirty="0">
                <a:latin typeface="Arial" panose="020B0604020202020204" pitchFamily="34" charset="0"/>
              </a:rPr>
              <a:t>Next, for </a:t>
            </a:r>
            <a:r>
              <a:rPr lang="en-GB" altLang="ja-JP" dirty="0" err="1">
                <a:latin typeface="Arial" panose="020B0604020202020204" pitchFamily="34" charset="0"/>
              </a:rPr>
              <a:t>multiplets</a:t>
            </a:r>
            <a:r>
              <a:rPr lang="en-GB" altLang="ja-JP" dirty="0">
                <a:latin typeface="Arial" panose="020B0604020202020204" pitchFamily="34" charset="0"/>
              </a:rPr>
              <a:t>, that is growing clusters with multiple member,</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We update those features by every occurrence of an new event in the growing cluster to update evaluation of foreshock probability.</a:t>
            </a:r>
          </a:p>
        </p:txBody>
      </p:sp>
      <p:sp>
        <p:nvSpPr>
          <p:cNvPr id="72708" name="スライド番号プレースホルダ 3">
            <a:extLst>
              <a:ext uri="{FF2B5EF4-FFF2-40B4-BE49-F238E27FC236}">
                <a16:creationId xmlns:a16="http://schemas.microsoft.com/office/drawing/2014/main" id="{31C25D41-2AF3-4350-9EFA-4ED957E34E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4DACA25-82AC-4387-95C8-0341572760AB}"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13</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6285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ja-JP" dirty="0"/>
              <a:t>We’d like to see the difference of feature distribution between foreshock clusters and other clusters.</a:t>
            </a:r>
          </a:p>
          <a:p>
            <a:pPr eaLnBrk="1" hangingPunct="1">
              <a:spcBef>
                <a:spcPct val="0"/>
              </a:spcBef>
            </a:pPr>
            <a:endParaRPr lang="en-GB" altLang="ja-JP" dirty="0"/>
          </a:p>
          <a:p>
            <a:pPr eaLnBrk="1" hangingPunct="1">
              <a:spcBef>
                <a:spcPct val="0"/>
              </a:spcBef>
            </a:pPr>
            <a:r>
              <a:rPr lang="en-GB" altLang="ja-JP" dirty="0"/>
              <a:t>These figures show histograms of magnitude gap between two largest events.</a:t>
            </a:r>
          </a:p>
          <a:p>
            <a:pPr eaLnBrk="1" hangingPunct="1">
              <a:spcBef>
                <a:spcPct val="0"/>
              </a:spcBef>
            </a:pPr>
            <a:endParaRPr lang="en-GB" altLang="ja-JP" dirty="0"/>
          </a:p>
          <a:p>
            <a:pPr eaLnBrk="1" hangingPunct="1">
              <a:spcBef>
                <a:spcPct val="0"/>
              </a:spcBef>
            </a:pPr>
            <a:r>
              <a:rPr lang="en-GB" altLang="ja-JP" dirty="0"/>
              <a:t>9 histograms are arranged for different cluster size N in rows and different largest magnitudes in columns.</a:t>
            </a:r>
          </a:p>
          <a:p>
            <a:pPr eaLnBrk="1" hangingPunct="1">
              <a:spcBef>
                <a:spcPct val="0"/>
              </a:spcBef>
            </a:pPr>
            <a:endParaRPr lang="en-GB" altLang="ja-JP" dirty="0"/>
          </a:p>
          <a:p>
            <a:pPr eaLnBrk="1" hangingPunct="1">
              <a:spcBef>
                <a:spcPct val="0"/>
              </a:spcBef>
            </a:pPr>
            <a:r>
              <a:rPr lang="en-GB" altLang="ja-JP" dirty="0"/>
              <a:t>We can see that distribution of magnitude gap depends on cluster size and largest magnitude, and whether the cluster is foreshocks or not.</a:t>
            </a:r>
          </a:p>
          <a:p>
            <a:pPr eaLnBrk="1" hangingPunct="1">
              <a:spcBef>
                <a:spcPct val="0"/>
              </a:spcBef>
            </a:pPr>
            <a:endParaRPr lang="en-GB" altLang="ja-JP" dirty="0"/>
          </a:p>
          <a:p>
            <a:pPr eaLnBrk="1" hangingPunct="1">
              <a:spcBef>
                <a:spcPct val="0"/>
              </a:spcBef>
            </a:pPr>
            <a:r>
              <a:rPr lang="en-GB" altLang="ja-JP" dirty="0"/>
              <a:t>Magnitude gaps of foreshocks tends to be smaller than non-foreshocks. </a:t>
            </a:r>
          </a:p>
        </p:txBody>
      </p:sp>
      <p:sp>
        <p:nvSpPr>
          <p:cNvPr id="358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B98231B7-734E-4055-BABF-2271BA51D5CD}" type="slidenum">
              <a:rPr lang="en-GB" altLang="ja-JP" smtClean="0">
                <a:solidFill>
                  <a:srgbClr val="000000"/>
                </a:solidFill>
              </a:rPr>
              <a:pPr eaLnBrk="1" fontAlgn="base" hangingPunct="1">
                <a:spcBef>
                  <a:spcPct val="0"/>
                </a:spcBef>
                <a:spcAft>
                  <a:spcPct val="0"/>
                </a:spcAft>
              </a:pPr>
              <a:t>14</a:t>
            </a:fld>
            <a:endParaRPr lang="en-GB" altLang="ja-JP">
              <a:solidFill>
                <a:srgbClr val="000000"/>
              </a:solidFill>
            </a:endParaRPr>
          </a:p>
        </p:txBody>
      </p:sp>
    </p:spTree>
    <p:extLst>
      <p:ext uri="{BB962C8B-B14F-4D97-AF65-F5344CB8AC3E}">
        <p14:creationId xmlns:p14="http://schemas.microsoft.com/office/powerpoint/2010/main" val="1814894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ja-JP" dirty="0"/>
              <a:t>We can also see the similar trends in duration time of clusters.</a:t>
            </a:r>
          </a:p>
          <a:p>
            <a:pPr eaLnBrk="1" hangingPunct="1">
              <a:spcBef>
                <a:spcPct val="0"/>
              </a:spcBef>
            </a:pPr>
            <a:endParaRPr lang="en-GB" altLang="ja-JP" dirty="0"/>
          </a:p>
          <a:p>
            <a:pPr eaLnBrk="1" hangingPunct="1">
              <a:spcBef>
                <a:spcPct val="0"/>
              </a:spcBef>
            </a:pPr>
            <a:r>
              <a:rPr lang="en-GB" altLang="ja-JP" dirty="0"/>
              <a:t>Here we show histograms of duration times.</a:t>
            </a:r>
          </a:p>
          <a:p>
            <a:pPr eaLnBrk="1" hangingPunct="1">
              <a:spcBef>
                <a:spcPct val="0"/>
              </a:spcBef>
            </a:pPr>
            <a:endParaRPr lang="en-GB" altLang="ja-JP" dirty="0"/>
          </a:p>
          <a:p>
            <a:pPr eaLnBrk="1" hangingPunct="1">
              <a:spcBef>
                <a:spcPct val="0"/>
              </a:spcBef>
            </a:pPr>
            <a:r>
              <a:rPr lang="en-GB" altLang="ja-JP" dirty="0"/>
              <a:t>Distribution of duration time also depends on cluster size and largest magnitude, and whether the cluster is foreshocks or not.</a:t>
            </a:r>
          </a:p>
          <a:p>
            <a:pPr eaLnBrk="1" hangingPunct="1">
              <a:spcBef>
                <a:spcPct val="0"/>
              </a:spcBef>
            </a:pPr>
            <a:endParaRPr lang="en-GB"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ja-JP" dirty="0"/>
              <a:t>Duration time of foreshocks tends to be shorter than non-foreshocks. </a:t>
            </a:r>
          </a:p>
          <a:p>
            <a:pPr eaLnBrk="1" hangingPunct="1">
              <a:spcBef>
                <a:spcPct val="0"/>
              </a:spcBef>
            </a:pPr>
            <a:endParaRPr lang="en-GB" altLang="ja-JP" dirty="0"/>
          </a:p>
          <a:p>
            <a:pPr eaLnBrk="1" hangingPunct="1">
              <a:spcBef>
                <a:spcPct val="0"/>
              </a:spcBef>
            </a:pPr>
            <a:endParaRPr lang="en-GB" altLang="ja-JP" dirty="0"/>
          </a:p>
        </p:txBody>
      </p:sp>
      <p:sp>
        <p:nvSpPr>
          <p:cNvPr id="358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B98231B7-734E-4055-BABF-2271BA51D5CD}" type="slidenum">
              <a:rPr lang="en-GB" altLang="ja-JP" smtClean="0">
                <a:solidFill>
                  <a:srgbClr val="000000"/>
                </a:solidFill>
              </a:rPr>
              <a:pPr eaLnBrk="1" fontAlgn="base" hangingPunct="1">
                <a:spcBef>
                  <a:spcPct val="0"/>
                </a:spcBef>
                <a:spcAft>
                  <a:spcPct val="0"/>
                </a:spcAft>
              </a:pPr>
              <a:t>15</a:t>
            </a:fld>
            <a:endParaRPr lang="en-GB" altLang="ja-JP">
              <a:solidFill>
                <a:srgbClr val="000000"/>
              </a:solidFill>
            </a:endParaRPr>
          </a:p>
        </p:txBody>
      </p:sp>
    </p:spTree>
    <p:extLst>
      <p:ext uri="{BB962C8B-B14F-4D97-AF65-F5344CB8AC3E}">
        <p14:creationId xmlns:p14="http://schemas.microsoft.com/office/powerpoint/2010/main" val="60196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ja-JP" dirty="0"/>
              <a:t>In contrast, distribution of mean pairwise distance within a cluster does not change so much by cluster size and largest magnitude.</a:t>
            </a:r>
          </a:p>
          <a:p>
            <a:pPr eaLnBrk="1" hangingPunct="1">
              <a:spcBef>
                <a:spcPct val="0"/>
              </a:spcBef>
            </a:pPr>
            <a:endParaRPr lang="en-GB" altLang="ja-JP" dirty="0"/>
          </a:p>
          <a:p>
            <a:pPr eaLnBrk="1" hangingPunct="1">
              <a:spcBef>
                <a:spcPct val="0"/>
              </a:spcBef>
            </a:pPr>
            <a:r>
              <a:rPr lang="en-GB" altLang="ja-JP" dirty="0"/>
              <a:t>We cannot see clear trend between foreshocks and non-foreshocks.</a:t>
            </a:r>
          </a:p>
        </p:txBody>
      </p:sp>
      <p:sp>
        <p:nvSpPr>
          <p:cNvPr id="358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B98231B7-734E-4055-BABF-2271BA51D5CD}" type="slidenum">
              <a:rPr lang="en-GB" altLang="ja-JP" smtClean="0">
                <a:solidFill>
                  <a:srgbClr val="000000"/>
                </a:solidFill>
              </a:rPr>
              <a:pPr eaLnBrk="1" fontAlgn="base" hangingPunct="1">
                <a:spcBef>
                  <a:spcPct val="0"/>
                </a:spcBef>
                <a:spcAft>
                  <a:spcPct val="0"/>
                </a:spcAft>
              </a:pPr>
              <a:t>16</a:t>
            </a:fld>
            <a:endParaRPr lang="en-GB" altLang="ja-JP">
              <a:solidFill>
                <a:srgbClr val="000000"/>
              </a:solidFill>
            </a:endParaRPr>
          </a:p>
        </p:txBody>
      </p:sp>
    </p:spTree>
    <p:extLst>
      <p:ext uri="{BB962C8B-B14F-4D97-AF65-F5344CB8AC3E}">
        <p14:creationId xmlns:p14="http://schemas.microsoft.com/office/powerpoint/2010/main" val="2437445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a:extLst>
              <a:ext uri="{FF2B5EF4-FFF2-40B4-BE49-F238E27FC236}">
                <a16:creationId xmlns:a16="http://schemas.microsoft.com/office/drawing/2014/main" id="{658F6978-EB09-4B9D-AC08-63472BFC377C}"/>
              </a:ext>
            </a:extLst>
          </p:cNvPr>
          <p:cNvSpPr>
            <a:spLocks noGrp="1" noRot="1" noChangeAspect="1" noChangeArrowheads="1" noTextEdit="1"/>
          </p:cNvSpPr>
          <p:nvPr>
            <p:ph type="sldImg"/>
          </p:nvPr>
        </p:nvSpPr>
        <p:spPr>
          <a:ln/>
        </p:spPr>
      </p:sp>
      <p:sp>
        <p:nvSpPr>
          <p:cNvPr id="74755" name="ノート プレースホルダ 2">
            <a:extLst>
              <a:ext uri="{FF2B5EF4-FFF2-40B4-BE49-F238E27FC236}">
                <a16:creationId xmlns:a16="http://schemas.microsoft.com/office/drawing/2014/main" id="{B62AAFFB-A662-4BB3-90E9-4090F8E0E5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Then, using those insight, we evaluate the foreshock probability by the following model </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The right hand side is composed of 4 log odds ratio functions.</a:t>
            </a:r>
          </a:p>
          <a:p>
            <a:pPr eaLnBrk="1" hangingPunct="1">
              <a:spcBef>
                <a:spcPct val="0"/>
              </a:spcBef>
            </a:pPr>
            <a:r>
              <a:rPr lang="en-US" altLang="ja-JP" dirty="0">
                <a:latin typeface="Arial" panose="020B0604020202020204" pitchFamily="34" charset="0"/>
              </a:rPr>
              <a:t>The first term means the location-dependent foreshock probability.</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The second, third and fourth terms represent the effect of magnitude difference, time duration and mean pairwise distance, respectively.</a:t>
            </a:r>
          </a:p>
          <a:p>
            <a:pPr eaLnBrk="1" hangingPunct="1">
              <a:spcBef>
                <a:spcPct val="0"/>
              </a:spcBef>
            </a:pPr>
            <a:r>
              <a:rPr lang="en-US" altLang="ja-JP" dirty="0">
                <a:latin typeface="Arial" panose="020B0604020202020204" pitchFamily="34" charset="0"/>
              </a:rPr>
              <a:t>We added interaction with cluster size and the largest magnitude, because distribution of those features depend on them.</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In addition, we introduced random effects α for seismic clusters to obtain robust estimates under existence of outliers.</a:t>
            </a:r>
          </a:p>
          <a:p>
            <a:pPr eaLnBrk="1" hangingPunct="1">
              <a:spcBef>
                <a:spcPct val="0"/>
              </a:spcBef>
            </a:pPr>
            <a:r>
              <a:rPr lang="en-US" altLang="ja-JP" dirty="0">
                <a:latin typeface="Arial" panose="020B0604020202020204" pitchFamily="34" charset="0"/>
              </a:rPr>
              <a:t>Then, We estimated the model from JMA catalog before 2000.</a:t>
            </a:r>
          </a:p>
          <a:p>
            <a:pPr eaLnBrk="1" hangingPunct="1">
              <a:spcBef>
                <a:spcPct val="0"/>
              </a:spcBef>
            </a:pPr>
            <a:endParaRPr lang="en-US" altLang="ja-JP" dirty="0">
              <a:latin typeface="Arial" panose="020B0604020202020204" pitchFamily="34" charset="0"/>
            </a:endParaRPr>
          </a:p>
        </p:txBody>
      </p:sp>
      <p:sp>
        <p:nvSpPr>
          <p:cNvPr id="74756" name="スライド番号プレースホルダ 3">
            <a:extLst>
              <a:ext uri="{FF2B5EF4-FFF2-40B4-BE49-F238E27FC236}">
                <a16:creationId xmlns:a16="http://schemas.microsoft.com/office/drawing/2014/main" id="{467A298E-4852-46DB-B080-202D336740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78940DE9-DEB1-4A40-A289-FC4A07455449}"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17</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a:extLst>
              <a:ext uri="{FF2B5EF4-FFF2-40B4-BE49-F238E27FC236}">
                <a16:creationId xmlns:a16="http://schemas.microsoft.com/office/drawing/2014/main" id="{2DD9520E-9CA6-4369-A1A4-0FA5A14A2DF3}"/>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11FDD734-1118-47BA-8D21-E52874962C67}"/>
              </a:ext>
            </a:extLst>
          </p:cNvPr>
          <p:cNvSpPr>
            <a:spLocks noGrp="1"/>
          </p:cNvSpPr>
          <p:nvPr>
            <p:ph type="body" idx="1"/>
          </p:nvPr>
        </p:nvSpPr>
        <p:spPr/>
        <p:txBody>
          <a:bodyPr/>
          <a:lstStyle/>
          <a:p>
            <a:pPr eaLnBrk="1" hangingPunct="1">
              <a:spcBef>
                <a:spcPct val="0"/>
              </a:spcBef>
              <a:defRPr/>
            </a:pPr>
            <a:endParaRPr lang="en-US" altLang="ja-JP" dirty="0">
              <a:latin typeface="+mn-lt"/>
              <a:ea typeface="+mn-ea"/>
            </a:endParaRPr>
          </a:p>
          <a:p>
            <a:pPr eaLnBrk="1" hangingPunct="1">
              <a:spcBef>
                <a:spcPct val="0"/>
              </a:spcBef>
              <a:defRPr/>
            </a:pPr>
            <a:r>
              <a:rPr kumimoji="1" lang="en-US" altLang="ja-JP" sz="1200" kern="1200" dirty="0">
                <a:solidFill>
                  <a:schemeClr val="tx1"/>
                </a:solidFill>
                <a:latin typeface="Arial" charset="0"/>
                <a:ea typeface="ＭＳ Ｐ明朝" pitchFamily="18" charset="-128"/>
                <a:cs typeface="+mn-cs"/>
              </a:rPr>
              <a:t>The </a:t>
            </a:r>
            <a:r>
              <a:rPr lang="en-US" altLang="ja-JP" sz="1200" dirty="0"/>
              <a:t>log odds ratio for location is shown in color scale in this map.</a:t>
            </a:r>
          </a:p>
          <a:p>
            <a:pPr eaLnBrk="1" hangingPunct="1">
              <a:spcBef>
                <a:spcPct val="0"/>
              </a:spcBef>
              <a:defRPr/>
            </a:pPr>
            <a:r>
              <a:rPr kumimoji="1" lang="en-US" altLang="ja-JP" sz="1200" kern="1200" dirty="0">
                <a:solidFill>
                  <a:schemeClr val="tx1"/>
                </a:solidFill>
                <a:latin typeface="Arial" charset="0"/>
                <a:ea typeface="ＭＳ Ｐ明朝" pitchFamily="18" charset="-128"/>
                <a:cs typeface="+mn-cs"/>
              </a:rPr>
              <a:t>The log odds ratio is higher in offshore region and lower in inland of Japan.</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After clusters are made, we define Targets of Forecast and Foreshocks</a:t>
            </a:r>
          </a:p>
          <a:p>
            <a:pPr eaLnBrk="1" hangingPunct="1">
              <a:spcBef>
                <a:spcPct val="0"/>
              </a:spcBef>
              <a:defRPr/>
            </a:pPr>
            <a:endParaRPr lang="en-US" altLang="ja-JP" dirty="0">
              <a:latin typeface="+mn-lt"/>
              <a:ea typeface="+mn-ea"/>
            </a:endParaRP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We should note that the target event is not necessary to be the largest event in the eventual cluster because further large event may occur after the target event within a cluster. </a:t>
            </a:r>
          </a:p>
          <a:p>
            <a:pPr eaLnBrk="1" hangingPunct="1">
              <a:spcBef>
                <a:spcPct val="0"/>
              </a:spcBef>
              <a:defRPr/>
            </a:pPr>
            <a:endParaRPr lang="en-US" altLang="ja-JP" dirty="0">
              <a:latin typeface="+mn-lt"/>
              <a:ea typeface="+mn-ea"/>
            </a:endParaRPr>
          </a:p>
          <a:p>
            <a:pPr eaLnBrk="1" hangingPunct="1">
              <a:spcBef>
                <a:spcPct val="0"/>
              </a:spcBef>
              <a:defRPr/>
            </a:pPr>
            <a:endParaRPr lang="en-GB" altLang="ja-JP" dirty="0"/>
          </a:p>
        </p:txBody>
      </p:sp>
      <p:sp>
        <p:nvSpPr>
          <p:cNvPr id="70660" name="スライド番号プレースホルダ 3">
            <a:extLst>
              <a:ext uri="{FF2B5EF4-FFF2-40B4-BE49-F238E27FC236}">
                <a16:creationId xmlns:a16="http://schemas.microsoft.com/office/drawing/2014/main" id="{EAE03A2C-A2D5-440A-B90E-7071C606DF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6BDD413-1C1D-4CBC-8BA8-884A06849E43}"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18</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99748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a:extLst>
              <a:ext uri="{FF2B5EF4-FFF2-40B4-BE49-F238E27FC236}">
                <a16:creationId xmlns:a16="http://schemas.microsoft.com/office/drawing/2014/main" id="{0FFE90EF-B3D2-4510-A38E-82187B799B3E}"/>
              </a:ext>
            </a:extLst>
          </p:cNvPr>
          <p:cNvSpPr>
            <a:spLocks noGrp="1" noRot="1" noChangeAspect="1" noChangeArrowheads="1" noTextEdit="1"/>
          </p:cNvSpPr>
          <p:nvPr>
            <p:ph type="sldImg"/>
          </p:nvPr>
        </p:nvSpPr>
        <p:spPr>
          <a:ln/>
        </p:spPr>
      </p:sp>
      <p:sp>
        <p:nvSpPr>
          <p:cNvPr id="76803" name="ノート プレースホルダ 2">
            <a:extLst>
              <a:ext uri="{FF2B5EF4-FFF2-40B4-BE49-F238E27FC236}">
                <a16:creationId xmlns:a16="http://schemas.microsoft.com/office/drawing/2014/main" id="{7AEEC248-53BC-4857-BB1C-A503472CE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Next we show the estimated log odds ratio for magnitude gap ΔM, cluster size N and largest magnitude M1.</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We show them in 2d color scale map with fixed cluster sizes.</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It is the same as the previous analysis for the first event that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200" dirty="0"/>
              <a:t>the log odds ratio is higher for the smaller magnitude of first event M1.</a:t>
            </a:r>
          </a:p>
          <a:p>
            <a:pPr eaLnBrk="1" hangingPunct="1">
              <a:spcBef>
                <a:spcPct val="0"/>
              </a:spcBef>
            </a:pPr>
            <a:r>
              <a:rPr lang="en-US" altLang="ja-JP" dirty="0">
                <a:latin typeface="Arial" panose="020B0604020202020204" pitchFamily="34" charset="0"/>
              </a:rPr>
              <a:t> </a:t>
            </a:r>
          </a:p>
          <a:p>
            <a:pPr eaLnBrk="1" hangingPunct="1">
              <a:spcBef>
                <a:spcPct val="0"/>
              </a:spcBef>
            </a:pPr>
            <a:r>
              <a:rPr lang="en-US" altLang="ja-JP" dirty="0">
                <a:latin typeface="Arial" panose="020B0604020202020204" pitchFamily="34" charset="0"/>
              </a:rPr>
              <a:t>When we see along the vertical axis of magnitude gap.</a:t>
            </a:r>
          </a:p>
          <a:p>
            <a:pPr eaLnBrk="1" hangingPunct="1">
              <a:spcBef>
                <a:spcPct val="0"/>
              </a:spcBef>
            </a:pPr>
            <a:r>
              <a:rPr lang="en-US" altLang="ja-JP" sz="1200" dirty="0"/>
              <a:t>log odds ratio is higher as the magnitude gap between the 2 largest events </a:t>
            </a:r>
            <a:r>
              <a:rPr lang="en-US" altLang="ja-JP" sz="1200" dirty="0">
                <a:latin typeface="Times New Roman" panose="02020603050405020304" pitchFamily="18" charset="0"/>
                <a:cs typeface="Times New Roman" panose="02020603050405020304" pitchFamily="18" charset="0"/>
              </a:rPr>
              <a:t>Δ</a:t>
            </a:r>
            <a:r>
              <a:rPr lang="en-US" altLang="ja-JP" sz="1200" i="1" dirty="0">
                <a:latin typeface="Times New Roman" panose="02020603050405020304" pitchFamily="18" charset="0"/>
                <a:cs typeface="Times New Roman" panose="02020603050405020304" pitchFamily="18" charset="0"/>
              </a:rPr>
              <a:t>M</a:t>
            </a:r>
            <a:r>
              <a:rPr lang="ja-JP" altLang="en-US" sz="1200" i="1" dirty="0">
                <a:latin typeface="Times New Roman" panose="02020603050405020304" pitchFamily="18" charset="0"/>
                <a:cs typeface="Times New Roman" panose="02020603050405020304" pitchFamily="18" charset="0"/>
              </a:rPr>
              <a:t> </a:t>
            </a:r>
            <a:r>
              <a:rPr lang="en-US" altLang="ja-JP" sz="1200" dirty="0">
                <a:latin typeface="Times New Roman" panose="02020603050405020304" pitchFamily="18" charset="0"/>
                <a:cs typeface="Times New Roman" panose="02020603050405020304" pitchFamily="18" charset="0"/>
              </a:rPr>
              <a:t>= </a:t>
            </a:r>
            <a:r>
              <a:rPr lang="en-US" altLang="ja-JP" sz="1200" i="1" dirty="0">
                <a:latin typeface="Times New Roman" panose="02020603050405020304" pitchFamily="18" charset="0"/>
                <a:cs typeface="Times New Roman" panose="02020603050405020304" pitchFamily="18" charset="0"/>
              </a:rPr>
              <a:t>M</a:t>
            </a:r>
            <a:r>
              <a:rPr lang="en-US" altLang="ja-JP" sz="1200" baseline="-25000" dirty="0">
                <a:latin typeface="Times New Roman" panose="02020603050405020304" pitchFamily="18" charset="0"/>
                <a:cs typeface="Times New Roman" panose="02020603050405020304" pitchFamily="18" charset="0"/>
              </a:rPr>
              <a:t>1</a:t>
            </a:r>
            <a:r>
              <a:rPr lang="en-US" altLang="ja-JP" sz="1200" dirty="0">
                <a:latin typeface="Times New Roman" panose="02020603050405020304" pitchFamily="18" charset="0"/>
                <a:cs typeface="Times New Roman" panose="02020603050405020304" pitchFamily="18" charset="0"/>
              </a:rPr>
              <a:t> </a:t>
            </a:r>
            <a:r>
              <a:rPr lang="en-US" altLang="ja-JP" sz="1200" dirty="0">
                <a:latin typeface="Symbol" panose="05050102010706020507" pitchFamily="18" charset="2"/>
                <a:cs typeface="Times New Roman" panose="02020603050405020304" pitchFamily="18" charset="0"/>
              </a:rPr>
              <a:t>-</a:t>
            </a:r>
            <a:r>
              <a:rPr lang="en-US" altLang="ja-JP" sz="1200" dirty="0">
                <a:latin typeface="Times New Roman" panose="02020603050405020304" pitchFamily="18" charset="0"/>
                <a:cs typeface="Times New Roman" panose="02020603050405020304" pitchFamily="18" charset="0"/>
              </a:rPr>
              <a:t> </a:t>
            </a:r>
            <a:r>
              <a:rPr lang="en-US" altLang="ja-JP" sz="1200" i="1" dirty="0">
                <a:latin typeface="Times New Roman" panose="02020603050405020304" pitchFamily="18" charset="0"/>
                <a:cs typeface="Times New Roman" panose="02020603050405020304" pitchFamily="18" charset="0"/>
              </a:rPr>
              <a:t>M</a:t>
            </a:r>
            <a:r>
              <a:rPr lang="en-US" altLang="ja-JP" sz="1200" baseline="-25000" dirty="0">
                <a:latin typeface="Times New Roman" panose="02020603050405020304" pitchFamily="18" charset="0"/>
                <a:cs typeface="Times New Roman" panose="02020603050405020304" pitchFamily="18" charset="0"/>
              </a:rPr>
              <a:t>2  </a:t>
            </a:r>
            <a:r>
              <a:rPr lang="en-US" altLang="ja-JP" sz="1200" dirty="0"/>
              <a:t>gets smaller</a:t>
            </a:r>
            <a:endParaRPr lang="en-US" altLang="ja-JP" dirty="0">
              <a:latin typeface="Arial" panose="020B0604020202020204" pitchFamily="34" charset="0"/>
            </a:endParaRPr>
          </a:p>
        </p:txBody>
      </p:sp>
      <p:sp>
        <p:nvSpPr>
          <p:cNvPr id="76804" name="スライド番号プレースホルダ 3">
            <a:extLst>
              <a:ext uri="{FF2B5EF4-FFF2-40B4-BE49-F238E27FC236}">
                <a16:creationId xmlns:a16="http://schemas.microsoft.com/office/drawing/2014/main" id="{159F8E08-4AEA-4082-AB94-47D60EADD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511C268-CE95-4CFC-9C26-E938F6768AE0}"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19</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a:extLst>
              <a:ext uri="{FF2B5EF4-FFF2-40B4-BE49-F238E27FC236}">
                <a16:creationId xmlns:a16="http://schemas.microsoft.com/office/drawing/2014/main" id="{75FF68FF-AEEC-4FC8-8AA9-6558A3A7631A}"/>
              </a:ext>
            </a:extLst>
          </p:cNvPr>
          <p:cNvSpPr>
            <a:spLocks noGrp="1" noRot="1" noChangeAspect="1" noChangeArrowheads="1" noTextEdit="1"/>
          </p:cNvSpPr>
          <p:nvPr>
            <p:ph type="sldImg"/>
          </p:nvPr>
        </p:nvSpPr>
        <p:spPr>
          <a:ln/>
        </p:spPr>
      </p:sp>
      <p:sp>
        <p:nvSpPr>
          <p:cNvPr id="64515" name="ノート プレースホルダ 2">
            <a:extLst>
              <a:ext uri="{FF2B5EF4-FFF2-40B4-BE49-F238E27FC236}">
                <a16:creationId xmlns:a16="http://schemas.microsoft.com/office/drawing/2014/main" id="{97FC755C-9073-4C3C-899C-7FB17AEAA2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Before my research presentation, let me introduce myself.</a:t>
            </a:r>
          </a:p>
          <a:p>
            <a:pPr eaLnBrk="1" hangingPunct="1">
              <a:spcBef>
                <a:spcPct val="0"/>
              </a:spcBef>
            </a:pPr>
            <a:r>
              <a:rPr lang="en-US" altLang="ja-JP" dirty="0">
                <a:latin typeface="Arial" panose="020B0604020202020204" pitchFamily="34" charset="0"/>
              </a:rPr>
              <a:t>Among the participant of this workshop, I am the only one belonging to </a:t>
            </a:r>
            <a:r>
              <a:rPr lang="en-US" altLang="ja-JP" sz="1200" dirty="0"/>
              <a:t>the Institute of Actuary of Japan.</a:t>
            </a:r>
          </a:p>
          <a:p>
            <a:pPr eaLnBrk="1" hangingPunct="1">
              <a:spcBef>
                <a:spcPct val="0"/>
              </a:spcBef>
            </a:pPr>
            <a:endParaRPr lang="en-US" altLang="ja-JP" sz="1200" dirty="0">
              <a:latin typeface="Arial" panose="020B0604020202020204" pitchFamily="34" charset="0"/>
            </a:endParaRPr>
          </a:p>
          <a:p>
            <a:pPr eaLnBrk="1" hangingPunct="1">
              <a:spcBef>
                <a:spcPct val="0"/>
              </a:spcBef>
            </a:pPr>
            <a:r>
              <a:rPr lang="en-US" altLang="ja-JP" sz="1200" dirty="0">
                <a:latin typeface="Arial" panose="020B0604020202020204" pitchFamily="34" charset="0"/>
              </a:rPr>
              <a:t>I used to work in non-life insurance company as a reserving actuary from 2010 to 2013.</a:t>
            </a:r>
          </a:p>
          <a:p>
            <a:pPr eaLnBrk="1" hangingPunct="1">
              <a:spcBef>
                <a:spcPct val="0"/>
              </a:spcBef>
            </a:pPr>
            <a:r>
              <a:rPr lang="en-GB" altLang="ja-JP" sz="1200" dirty="0">
                <a:latin typeface="Arial" panose="020B0604020202020204" pitchFamily="34" charset="0"/>
              </a:rPr>
              <a:t>The company group is named “SOMPO”. Maybe you haven’t heard about this company but it has a Germany branch in </a:t>
            </a:r>
            <a:r>
              <a:rPr lang="en-GB" altLang="ja-JP" sz="1200" dirty="0" err="1">
                <a:latin typeface="Arial" panose="020B0604020202020204" pitchFamily="34" charset="0"/>
              </a:rPr>
              <a:t>Deuceldolf</a:t>
            </a:r>
            <a:r>
              <a:rPr lang="en-GB" altLang="ja-JP" sz="1200" dirty="0">
                <a:latin typeface="Arial" panose="020B0604020202020204" pitchFamily="34" charset="0"/>
              </a:rPr>
              <a:t> and I’ve been there once.</a:t>
            </a:r>
          </a:p>
          <a:p>
            <a:pPr eaLnBrk="1" hangingPunct="1">
              <a:spcBef>
                <a:spcPct val="0"/>
              </a:spcBef>
            </a:pPr>
            <a:endParaRPr lang="en-GB" altLang="ja-JP" sz="1200" dirty="0">
              <a:latin typeface="Arial" panose="020B0604020202020204" pitchFamily="34" charset="0"/>
            </a:endParaRPr>
          </a:p>
          <a:p>
            <a:pPr eaLnBrk="1" hangingPunct="1">
              <a:spcBef>
                <a:spcPct val="0"/>
              </a:spcBef>
            </a:pPr>
            <a:r>
              <a:rPr lang="en-GB" altLang="ja-JP" sz="1200" dirty="0">
                <a:latin typeface="Arial" panose="020B0604020202020204" pitchFamily="34" charset="0"/>
              </a:rPr>
              <a:t>Then I obtained </a:t>
            </a:r>
            <a:r>
              <a:rPr lang="en-GB" altLang="ja-JP" sz="1200" dirty="0" err="1">
                <a:latin typeface="Arial" panose="020B0604020202020204" pitchFamily="34" charset="0"/>
              </a:rPr>
              <a:t>Ph.D</a:t>
            </a:r>
            <a:r>
              <a:rPr lang="en-GB" altLang="ja-JP" sz="1200" dirty="0">
                <a:latin typeface="Arial" panose="020B0604020202020204" pitchFamily="34" charset="0"/>
              </a:rPr>
              <a:t> degree at ISM in </a:t>
            </a:r>
            <a:r>
              <a:rPr lang="en-US" altLang="ja-JP" sz="1200" dirty="0">
                <a:latin typeface="Arial" panose="020B0604020202020204" pitchFamily="34" charset="0"/>
              </a:rPr>
              <a:t>t</a:t>
            </a:r>
            <a:r>
              <a:rPr lang="en-US" altLang="ja-JP" sz="1200" dirty="0"/>
              <a:t>he Graduate University for Advanced Studies. </a:t>
            </a:r>
            <a:endParaRPr lang="en-GB" altLang="ja-JP" sz="1200" dirty="0">
              <a:latin typeface="Arial" panose="020B0604020202020204" pitchFamily="34" charset="0"/>
            </a:endParaRPr>
          </a:p>
          <a:p>
            <a:pPr eaLnBrk="1" hangingPunct="1">
              <a:spcBef>
                <a:spcPct val="0"/>
              </a:spcBef>
            </a:pPr>
            <a:r>
              <a:rPr lang="en-GB" altLang="ja-JP" sz="1200" dirty="0">
                <a:latin typeface="Arial" panose="020B0604020202020204" pitchFamily="34" charset="0"/>
              </a:rPr>
              <a:t>and changed my job into assistant professor in </a:t>
            </a:r>
            <a:r>
              <a:rPr lang="en-US" altLang="ja-JP" sz="1200" dirty="0"/>
              <a:t>Tokyo Institute of Technology</a:t>
            </a:r>
            <a:r>
              <a:rPr lang="en-GB" altLang="ja-JP" sz="1200" dirty="0">
                <a:latin typeface="Arial" panose="020B0604020202020204" pitchFamily="34" charset="0"/>
              </a:rPr>
              <a:t>.</a:t>
            </a:r>
          </a:p>
          <a:p>
            <a:pPr eaLnBrk="1" hangingPunct="1">
              <a:spcBef>
                <a:spcPct val="0"/>
              </a:spcBef>
            </a:pPr>
            <a:r>
              <a:rPr lang="en-GB" altLang="ja-JP" sz="1200" dirty="0">
                <a:latin typeface="Arial" panose="020B0604020202020204" pitchFamily="34" charset="0"/>
              </a:rPr>
              <a:t>And I moved to ISM two years ago.</a:t>
            </a:r>
          </a:p>
          <a:p>
            <a:pPr eaLnBrk="1" hangingPunct="1">
              <a:spcBef>
                <a:spcPct val="0"/>
              </a:spcBef>
            </a:pPr>
            <a:r>
              <a:rPr lang="en-GB" altLang="ja-JP" sz="1200" dirty="0">
                <a:latin typeface="Arial" panose="020B0604020202020204" pitchFamily="34" charset="0"/>
              </a:rPr>
              <a:t>I think there are a lot of academic actuaries in Germany such as the previous speaker </a:t>
            </a:r>
            <a:r>
              <a:rPr lang="en-GB" altLang="ja-JP" sz="1200" dirty="0" err="1">
                <a:latin typeface="Arial" panose="020B0604020202020204" pitchFamily="34" charset="0"/>
              </a:rPr>
              <a:t>Dr.</a:t>
            </a:r>
            <a:r>
              <a:rPr lang="en-GB" altLang="ja-JP" sz="1200" dirty="0">
                <a:latin typeface="Arial" panose="020B0604020202020204" pitchFamily="34" charset="0"/>
              </a:rPr>
              <a:t> Chen.</a:t>
            </a:r>
          </a:p>
          <a:p>
            <a:pPr eaLnBrk="1" hangingPunct="1">
              <a:spcBef>
                <a:spcPct val="0"/>
              </a:spcBef>
            </a:pPr>
            <a:r>
              <a:rPr lang="en-GB" altLang="ja-JP" sz="1200" dirty="0">
                <a:latin typeface="Arial" panose="020B0604020202020204" pitchFamily="34" charset="0"/>
              </a:rPr>
              <a:t>But There are only several academic actuary belonging to university or </a:t>
            </a:r>
            <a:r>
              <a:rPr lang="en-GB" altLang="ja-JP" sz="1200">
                <a:latin typeface="Arial" panose="020B0604020202020204" pitchFamily="34" charset="0"/>
              </a:rPr>
              <a:t>research institute in </a:t>
            </a:r>
            <a:r>
              <a:rPr lang="en-GB" altLang="ja-JP" sz="1200" dirty="0">
                <a:latin typeface="Arial" panose="020B0604020202020204" pitchFamily="34" charset="0"/>
              </a:rPr>
              <a:t>Japan.</a:t>
            </a:r>
          </a:p>
          <a:p>
            <a:pPr eaLnBrk="1" hangingPunct="1">
              <a:spcBef>
                <a:spcPct val="0"/>
              </a:spcBef>
            </a:pPr>
            <a:endParaRPr lang="en-GB" altLang="ja-JP" sz="1200" dirty="0">
              <a:latin typeface="Arial" panose="020B0604020202020204" pitchFamily="34" charset="0"/>
            </a:endParaRPr>
          </a:p>
          <a:p>
            <a:pPr eaLnBrk="1" hangingPunct="1">
              <a:spcBef>
                <a:spcPct val="0"/>
              </a:spcBef>
            </a:pPr>
            <a:r>
              <a:rPr lang="en-GB" altLang="ja-JP" sz="1200" dirty="0">
                <a:latin typeface="Arial" panose="020B0604020202020204" pitchFamily="34" charset="0"/>
              </a:rPr>
              <a:t>My main research interest is in earthquake forecast, but I am also working on sparse modelling and mortality modelling.</a:t>
            </a:r>
          </a:p>
          <a:p>
            <a:pPr eaLnBrk="1" hangingPunct="1">
              <a:spcBef>
                <a:spcPct val="0"/>
              </a:spcBef>
            </a:pPr>
            <a:r>
              <a:rPr lang="en-GB" altLang="ja-JP" sz="1200" dirty="0">
                <a:latin typeface="Arial" panose="020B0604020202020204" pitchFamily="34" charset="0"/>
              </a:rPr>
              <a:t>If I have next opportunity, I’d like to talk about those works.</a:t>
            </a:r>
          </a:p>
          <a:p>
            <a:pPr eaLnBrk="1" hangingPunct="1">
              <a:spcBef>
                <a:spcPct val="0"/>
              </a:spcBef>
            </a:pPr>
            <a:endParaRPr lang="en-GB" altLang="ja-JP" sz="1200" dirty="0">
              <a:latin typeface="Arial" panose="020B0604020202020204" pitchFamily="34" charset="0"/>
            </a:endParaRPr>
          </a:p>
        </p:txBody>
      </p:sp>
      <p:sp>
        <p:nvSpPr>
          <p:cNvPr id="64516" name="スライド番号プレースホルダ 3">
            <a:extLst>
              <a:ext uri="{FF2B5EF4-FFF2-40B4-BE49-F238E27FC236}">
                <a16:creationId xmlns:a16="http://schemas.microsoft.com/office/drawing/2014/main" id="{0991C757-D984-45CF-B722-3A0DE8C42D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A3A7276-CCCF-425A-82D0-C7ED6A11A77C}"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706576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a:extLst>
              <a:ext uri="{FF2B5EF4-FFF2-40B4-BE49-F238E27FC236}">
                <a16:creationId xmlns:a16="http://schemas.microsoft.com/office/drawing/2014/main" id="{0FFE90EF-B3D2-4510-A38E-82187B799B3E}"/>
              </a:ext>
            </a:extLst>
          </p:cNvPr>
          <p:cNvSpPr>
            <a:spLocks noGrp="1" noRot="1" noChangeAspect="1" noChangeArrowheads="1" noTextEdit="1"/>
          </p:cNvSpPr>
          <p:nvPr>
            <p:ph type="sldImg"/>
          </p:nvPr>
        </p:nvSpPr>
        <p:spPr>
          <a:ln/>
        </p:spPr>
      </p:sp>
      <p:sp>
        <p:nvSpPr>
          <p:cNvPr id="76803" name="ノート プレースホルダ 2">
            <a:extLst>
              <a:ext uri="{FF2B5EF4-FFF2-40B4-BE49-F238E27FC236}">
                <a16:creationId xmlns:a16="http://schemas.microsoft.com/office/drawing/2014/main" id="{7AEEC248-53BC-4857-BB1C-A503472CE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The next one is for time duration of a cluster.</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We also show them in 2d color scale map with fixed cluster sizes.</a:t>
            </a:r>
          </a:p>
          <a:p>
            <a:pPr eaLnBrk="1" hangingPunct="1">
              <a:spcBef>
                <a:spcPct val="0"/>
              </a:spcBef>
            </a:pPr>
            <a:r>
              <a:rPr lang="en-US" altLang="ja-JP" dirty="0">
                <a:latin typeface="Arial" panose="020B0604020202020204" pitchFamily="34" charset="0"/>
              </a:rPr>
              <a:t>The time duration is transformed in log scale for our analysis.</a:t>
            </a:r>
          </a:p>
          <a:p>
            <a:pPr eaLnBrk="1" hangingPunct="1">
              <a:spcBef>
                <a:spcPct val="0"/>
              </a:spcBef>
            </a:pPr>
            <a:endParaRPr lang="en-US" altLang="ja-JP" dirty="0">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200" dirty="0"/>
              <a:t>The log odds ratio is also higher for the smaller magnitude of first event M1.</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latin typeface="Arial" panose="020B0604020202020204" pitchFamily="34" charset="0"/>
              </a:rPr>
              <a:t>and When we see along the vertical axis of time duration,</a:t>
            </a:r>
          </a:p>
          <a:p>
            <a:pPr eaLnBrk="1" hangingPunct="1">
              <a:spcBef>
                <a:spcPct val="0"/>
              </a:spcBef>
            </a:pPr>
            <a:endParaRPr lang="en-US" altLang="ja-JP" dirty="0">
              <a:latin typeface="Arial" panose="020B0604020202020204" pitchFamily="34" charset="0"/>
            </a:endParaRPr>
          </a:p>
        </p:txBody>
      </p:sp>
      <p:sp>
        <p:nvSpPr>
          <p:cNvPr id="76804" name="スライド番号プレースホルダ 3">
            <a:extLst>
              <a:ext uri="{FF2B5EF4-FFF2-40B4-BE49-F238E27FC236}">
                <a16:creationId xmlns:a16="http://schemas.microsoft.com/office/drawing/2014/main" id="{159F8E08-4AEA-4082-AB94-47D60EADD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511C268-CE95-4CFC-9C26-E938F6768AE0}"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20</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885659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a:extLst>
              <a:ext uri="{FF2B5EF4-FFF2-40B4-BE49-F238E27FC236}">
                <a16:creationId xmlns:a16="http://schemas.microsoft.com/office/drawing/2014/main" id="{0FFE90EF-B3D2-4510-A38E-82187B799B3E}"/>
              </a:ext>
            </a:extLst>
          </p:cNvPr>
          <p:cNvSpPr>
            <a:spLocks noGrp="1" noRot="1" noChangeAspect="1" noChangeArrowheads="1" noTextEdit="1"/>
          </p:cNvSpPr>
          <p:nvPr>
            <p:ph type="sldImg"/>
          </p:nvPr>
        </p:nvSpPr>
        <p:spPr>
          <a:ln/>
        </p:spPr>
      </p:sp>
      <p:sp>
        <p:nvSpPr>
          <p:cNvPr id="76803" name="ノート プレースホルダ 2">
            <a:extLst>
              <a:ext uri="{FF2B5EF4-FFF2-40B4-BE49-F238E27FC236}">
                <a16:creationId xmlns:a16="http://schemas.microsoft.com/office/drawing/2014/main" id="{7AEEC248-53BC-4857-BB1C-A503472CE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The last one is for mean pairwise distance within a cluster.</a:t>
            </a:r>
          </a:p>
          <a:p>
            <a:pPr eaLnBrk="1" hangingPunct="1">
              <a:spcBef>
                <a:spcPct val="0"/>
              </a:spcBef>
            </a:pPr>
            <a:endParaRPr lang="en-US" altLang="ja-JP" dirty="0">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latin typeface="Arial" panose="020B0604020202020204" pitchFamily="34" charset="0"/>
              </a:rPr>
              <a:t>When we see along the vertical axis of mean distance,</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That’s all the estimated log odds ratio functions in our model. </a:t>
            </a:r>
          </a:p>
          <a:p>
            <a:pPr eaLnBrk="1" hangingPunct="1">
              <a:spcBef>
                <a:spcPct val="0"/>
              </a:spcBef>
            </a:pPr>
            <a:endParaRPr lang="en-US" altLang="ja-JP" dirty="0">
              <a:latin typeface="Arial" panose="020B0604020202020204" pitchFamily="34" charset="0"/>
            </a:endParaRPr>
          </a:p>
        </p:txBody>
      </p:sp>
      <p:sp>
        <p:nvSpPr>
          <p:cNvPr id="76804" name="スライド番号プレースホルダ 3">
            <a:extLst>
              <a:ext uri="{FF2B5EF4-FFF2-40B4-BE49-F238E27FC236}">
                <a16:creationId xmlns:a16="http://schemas.microsoft.com/office/drawing/2014/main" id="{159F8E08-4AEA-4082-AB94-47D60EADD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511C268-CE95-4CFC-9C26-E938F6768AE0}"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21</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111609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a:extLst>
              <a:ext uri="{FF2B5EF4-FFF2-40B4-BE49-F238E27FC236}">
                <a16:creationId xmlns:a16="http://schemas.microsoft.com/office/drawing/2014/main" id="{B2F461A7-8E82-4627-83C5-EE9670D1C883}"/>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F206C73E-E5FE-4BFF-B28E-4CE40F65EA5B}"/>
              </a:ext>
            </a:extLst>
          </p:cNvPr>
          <p:cNvSpPr>
            <a:spLocks noGrp="1"/>
          </p:cNvSpPr>
          <p:nvPr>
            <p:ph type="body" idx="1"/>
          </p:nvPr>
        </p:nvSpPr>
        <p:spPr/>
        <p:txBody>
          <a:bodyPr/>
          <a:lstStyle/>
          <a:p>
            <a:pPr eaLnBrk="1" hangingPunct="1">
              <a:spcBef>
                <a:spcPct val="0"/>
              </a:spcBef>
              <a:defRPr/>
            </a:pPr>
            <a:r>
              <a:rPr lang="en-US" altLang="ja-JP" dirty="0">
                <a:latin typeface="+mn-lt"/>
                <a:ea typeface="+mn-ea"/>
              </a:rPr>
              <a:t>In the last step, we validate predictive performance of our model by JMA catalog after 2000.</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We compare the evaluated foreshock probability and actual portion of foreshocks in the validation dataset in this table.</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The evaluated foreshock probabilities for growing seismic clusters of fixed cluster sizes </a:t>
            </a:r>
            <a:r>
              <a:rPr lang="en-US" altLang="ja-JP" i="1" dirty="0">
                <a:latin typeface="+mn-lt"/>
                <a:ea typeface="+mn-ea"/>
              </a:rPr>
              <a:t>N</a:t>
            </a:r>
            <a:r>
              <a:rPr lang="en-US" altLang="ja-JP" dirty="0">
                <a:latin typeface="+mn-lt"/>
                <a:ea typeface="+mn-ea"/>
              </a:rPr>
              <a:t> = 2, 5, 10 are tabulated in 10% intervals.</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The foreshock probability reaches over 70% at maximum and they are actually foreshocks.</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We count all clusters and foreshock clusters corresponding with each cell and calculate portion of foreshocks.</a:t>
            </a:r>
          </a:p>
          <a:p>
            <a:pPr eaLnBrk="1" hangingPunct="1">
              <a:spcBef>
                <a:spcPct val="0"/>
              </a:spcBef>
              <a:defRPr/>
            </a:pPr>
            <a:endParaRPr lang="en-GB"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t>The evaluated foreshock probabilities seem to be approximately consistent with the actual portion of foreshocks.</a:t>
            </a:r>
          </a:p>
          <a:p>
            <a:pPr eaLnBrk="1" hangingPunct="1">
              <a:spcBef>
                <a:spcPct val="0"/>
              </a:spcBef>
              <a:defRPr/>
            </a:pPr>
            <a:endParaRPr lang="en-GB" altLang="ja-JP" dirty="0"/>
          </a:p>
        </p:txBody>
      </p:sp>
      <p:sp>
        <p:nvSpPr>
          <p:cNvPr id="80900" name="スライド番号プレースホルダ 3">
            <a:extLst>
              <a:ext uri="{FF2B5EF4-FFF2-40B4-BE49-F238E27FC236}">
                <a16:creationId xmlns:a16="http://schemas.microsoft.com/office/drawing/2014/main" id="{192FD9A2-6ED6-4B11-AA58-FDE25CB312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828432C-098E-4F9D-952B-C04EBD8C401B}"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22</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56680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a:extLst>
              <a:ext uri="{FF2B5EF4-FFF2-40B4-BE49-F238E27FC236}">
                <a16:creationId xmlns:a16="http://schemas.microsoft.com/office/drawing/2014/main" id="{2663101A-FDB6-4312-AD76-6809798CC816}"/>
              </a:ext>
            </a:extLst>
          </p:cNvPr>
          <p:cNvSpPr>
            <a:spLocks noGrp="1" noRot="1" noChangeAspect="1" noChangeArrowheads="1" noTextEdit="1"/>
          </p:cNvSpPr>
          <p:nvPr>
            <p:ph type="sldImg"/>
          </p:nvPr>
        </p:nvSpPr>
        <p:spPr>
          <a:ln/>
        </p:spPr>
      </p:sp>
      <p:sp>
        <p:nvSpPr>
          <p:cNvPr id="78851" name="ノート プレースホルダ 2">
            <a:extLst>
              <a:ext uri="{FF2B5EF4-FFF2-40B4-BE49-F238E27FC236}">
                <a16:creationId xmlns:a16="http://schemas.microsoft.com/office/drawing/2014/main" id="{73158428-387D-4B68-A13D-F1A0E31E3F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Here we add another element in forecast. that is magnitude of target event.</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sz="1200" dirty="0"/>
              <a:t>we predict magnitude of the target event by exponential distribution over the largest foreshock magnitude by this formula.</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The coefficient 0.8 is estimated from the magnitude gaps between target events and the largest foreshocks in the dataset.</a:t>
            </a:r>
          </a:p>
        </p:txBody>
      </p:sp>
      <p:sp>
        <p:nvSpPr>
          <p:cNvPr id="78852" name="スライド番号プレースホルダ 3">
            <a:extLst>
              <a:ext uri="{FF2B5EF4-FFF2-40B4-BE49-F238E27FC236}">
                <a16:creationId xmlns:a16="http://schemas.microsoft.com/office/drawing/2014/main" id="{A7891934-B836-4C97-A8BF-37FBE0C284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DDBC5F72-AD35-402A-B827-340041CEB5B0}"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23</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a:extLst>
              <a:ext uri="{FF2B5EF4-FFF2-40B4-BE49-F238E27FC236}">
                <a16:creationId xmlns:a16="http://schemas.microsoft.com/office/drawing/2014/main" id="{9E4453A9-8EFD-4E3E-8815-0FD02E8AA0CB}"/>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BCC87F57-FF54-4781-B645-617D4A9F048C}"/>
              </a:ext>
            </a:extLst>
          </p:cNvPr>
          <p:cNvSpPr>
            <a:spLocks noGrp="1"/>
          </p:cNvSpPr>
          <p:nvPr>
            <p:ph type="body" idx="1"/>
          </p:nvPr>
        </p:nvSpPr>
        <p:spPr/>
        <p:txBody>
          <a:bodyPr/>
          <a:lstStyle/>
          <a:p>
            <a:pPr eaLnBrk="1" hangingPunct="1">
              <a:spcBef>
                <a:spcPct val="0"/>
              </a:spcBef>
              <a:defRPr/>
            </a:pPr>
            <a:r>
              <a:rPr lang="en-GB" altLang="ja-JP" dirty="0"/>
              <a:t>Then we evaluated foreshock probability again for target events of magnitude 6 or larger and compare them with actual portion of foreshocks.</a:t>
            </a:r>
          </a:p>
          <a:p>
            <a:pPr eaLnBrk="1" hangingPunct="1">
              <a:spcBef>
                <a:spcPct val="0"/>
              </a:spcBef>
              <a:defRPr/>
            </a:pPr>
            <a:endParaRPr lang="en-GB" altLang="ja-JP" dirty="0"/>
          </a:p>
          <a:p>
            <a:pPr eaLnBrk="1" hangingPunct="1">
              <a:spcBef>
                <a:spcPct val="0"/>
              </a:spcBef>
              <a:defRPr/>
            </a:pPr>
            <a:r>
              <a:rPr lang="en-US" altLang="ja-JP" dirty="0">
                <a:latin typeface="+mn-lt"/>
                <a:ea typeface="+mn-ea"/>
              </a:rPr>
              <a:t>The evaluated foreshock probabilities for events of M6 and larger did not exceed 20%.</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t>The evaluated foreshock probabilities are not consistent with the actual portion of foreshocks.</a:t>
            </a:r>
          </a:p>
          <a:p>
            <a:pPr eaLnBrk="1" hangingPunct="1">
              <a:spcBef>
                <a:spcPct val="0"/>
              </a:spcBef>
              <a:defRPr/>
            </a:pPr>
            <a:r>
              <a:rPr lang="en-US" altLang="ja-JP" dirty="0"/>
              <a:t>But we can say that clusters with higher foreshock probability are indeed more likely to be foreshocks.</a:t>
            </a:r>
          </a:p>
          <a:p>
            <a:pPr eaLnBrk="1" hangingPunct="1">
              <a:spcBef>
                <a:spcPct val="0"/>
              </a:spcBef>
              <a:defRPr/>
            </a:pPr>
            <a:endParaRPr lang="en-GB" altLang="ja-JP" dirty="0"/>
          </a:p>
          <a:p>
            <a:pPr eaLnBrk="1" hangingPunct="1">
              <a:spcBef>
                <a:spcPct val="0"/>
              </a:spcBef>
              <a:defRPr/>
            </a:pPr>
            <a:endParaRPr lang="en-GB" altLang="ja-JP" dirty="0"/>
          </a:p>
          <a:p>
            <a:pPr eaLnBrk="1" hangingPunct="1">
              <a:spcBef>
                <a:spcPct val="0"/>
              </a:spcBef>
              <a:defRPr/>
            </a:pPr>
            <a:endParaRPr lang="en-GB" altLang="ja-JP" dirty="0"/>
          </a:p>
        </p:txBody>
      </p:sp>
      <p:sp>
        <p:nvSpPr>
          <p:cNvPr id="82948" name="スライド番号プレースホルダ 3">
            <a:extLst>
              <a:ext uri="{FF2B5EF4-FFF2-40B4-BE49-F238E27FC236}">
                <a16:creationId xmlns:a16="http://schemas.microsoft.com/office/drawing/2014/main" id="{2629A2C6-A916-47D9-B837-AEAF0A84E3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7E4A1470-A327-4A75-8A05-09AC520DBA8C}"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24</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a:extLst>
              <a:ext uri="{FF2B5EF4-FFF2-40B4-BE49-F238E27FC236}">
                <a16:creationId xmlns:a16="http://schemas.microsoft.com/office/drawing/2014/main" id="{3232E48B-60FF-4707-A0EB-8D1BD3462982}"/>
              </a:ext>
            </a:extLst>
          </p:cNvPr>
          <p:cNvSpPr>
            <a:spLocks noGrp="1" noRot="1" noChangeAspect="1" noChangeArrowheads="1" noTextEdit="1"/>
          </p:cNvSpPr>
          <p:nvPr>
            <p:ph type="sldImg"/>
          </p:nvPr>
        </p:nvSpPr>
        <p:spPr>
          <a:ln/>
        </p:spPr>
      </p:sp>
      <p:sp>
        <p:nvSpPr>
          <p:cNvPr id="84995" name="ノート プレースホルダ 2">
            <a:extLst>
              <a:ext uri="{FF2B5EF4-FFF2-40B4-BE49-F238E27FC236}">
                <a16:creationId xmlns:a16="http://schemas.microsoft.com/office/drawing/2014/main" id="{65AE9174-53BD-4470-8779-83CDFC534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dirty="0">
                <a:latin typeface="Arial" panose="020B0604020202020204" pitchFamily="34" charset="0"/>
              </a:rPr>
              <a:t>At last, we’d like to show 2 examples of major foreshocks in Japan.</a:t>
            </a:r>
          </a:p>
          <a:p>
            <a:pPr eaLnBrk="1" hangingPunct="1">
              <a:spcBef>
                <a:spcPct val="0"/>
              </a:spcBef>
            </a:pPr>
            <a:r>
              <a:rPr lang="en-GB" altLang="ja-JP" dirty="0">
                <a:latin typeface="Arial" panose="020B0604020202020204" pitchFamily="34" charset="0"/>
              </a:rPr>
              <a:t>The first one is foreshock sequence of 2016 Kumamoto earthquake of M7.3.</a:t>
            </a:r>
          </a:p>
          <a:p>
            <a:pPr eaLnBrk="1" hangingPunct="1">
              <a:spcBef>
                <a:spcPct val="0"/>
              </a:spcBef>
            </a:pPr>
            <a:r>
              <a:rPr lang="en-GB" altLang="ja-JP" dirty="0">
                <a:latin typeface="Arial" panose="020B0604020202020204" pitchFamily="34" charset="0"/>
              </a:rPr>
              <a:t>  The bottom figure shows magnitudes and occurrence times of foreshocks.</a:t>
            </a:r>
          </a:p>
          <a:p>
            <a:pPr eaLnBrk="1" hangingPunct="1">
              <a:spcBef>
                <a:spcPct val="0"/>
              </a:spcBef>
            </a:pPr>
            <a:r>
              <a:rPr lang="en-GB" altLang="ja-JP" dirty="0">
                <a:latin typeface="Arial" panose="020B0604020202020204" pitchFamily="34" charset="0"/>
              </a:rPr>
              <a:t>The foreshock sequence had started 2 days before the mainshock, </a:t>
            </a:r>
          </a:p>
          <a:p>
            <a:pPr eaLnBrk="1" hangingPunct="1">
              <a:spcBef>
                <a:spcPct val="0"/>
              </a:spcBef>
            </a:pPr>
            <a:r>
              <a:rPr lang="en-GB" altLang="ja-JP" dirty="0">
                <a:latin typeface="Arial" panose="020B0604020202020204" pitchFamily="34" charset="0"/>
              </a:rPr>
              <a:t>The first one is of M6.5 and 2 large events of M5.8 and 6.4 followed soon after that.</a:t>
            </a:r>
          </a:p>
          <a:p>
            <a:pPr eaLnBrk="1" hangingPunct="1">
              <a:spcBef>
                <a:spcPct val="0"/>
              </a:spcBef>
            </a:pPr>
            <a:r>
              <a:rPr lang="en-GB" altLang="ja-JP" dirty="0">
                <a:latin typeface="Arial" panose="020B0604020202020204" pitchFamily="34" charset="0"/>
              </a:rPr>
              <a:t> The upper figure shows the evaluated foreshock probability that target event of magnitude M6.6 or larger will occur within 30 days from the latest event.</a:t>
            </a:r>
          </a:p>
          <a:p>
            <a:pPr eaLnBrk="1" hangingPunct="1">
              <a:spcBef>
                <a:spcPct val="0"/>
              </a:spcBef>
            </a:pPr>
            <a:r>
              <a:rPr lang="en-GB" altLang="ja-JP" dirty="0">
                <a:latin typeface="Arial" panose="020B0604020202020204" pitchFamily="34" charset="0"/>
              </a:rPr>
              <a:t>The foreshock probability is </a:t>
            </a:r>
            <a:r>
              <a:rPr lang="en-GB" altLang="ja-JP" dirty="0" err="1">
                <a:latin typeface="Arial" panose="020B0604020202020204" pitchFamily="34" charset="0"/>
              </a:rPr>
              <a:t>reevaluated</a:t>
            </a:r>
            <a:r>
              <a:rPr lang="en-GB" altLang="ja-JP" dirty="0">
                <a:latin typeface="Arial" panose="020B0604020202020204" pitchFamily="34" charset="0"/>
              </a:rPr>
              <a:t> and updated as a new event occurs.</a:t>
            </a:r>
          </a:p>
          <a:p>
            <a:pPr eaLnBrk="1" hangingPunct="1">
              <a:spcBef>
                <a:spcPct val="0"/>
              </a:spcBef>
            </a:pPr>
            <a:r>
              <a:rPr lang="en-GB" altLang="ja-JP" dirty="0">
                <a:latin typeface="Arial" panose="020B0604020202020204" pitchFamily="34" charset="0"/>
              </a:rPr>
              <a:t>  We can see that at first the foreshock probability was low below 1%.</a:t>
            </a:r>
          </a:p>
          <a:p>
            <a:pPr eaLnBrk="1" hangingPunct="1">
              <a:spcBef>
                <a:spcPct val="0"/>
              </a:spcBef>
            </a:pPr>
            <a:r>
              <a:rPr lang="en-GB" altLang="ja-JP" dirty="0">
                <a:latin typeface="Arial" panose="020B0604020202020204" pitchFamily="34" charset="0"/>
              </a:rPr>
              <a:t>But it had jumped twice when relatively large event of M5.8 and 6.4 occurred.</a:t>
            </a:r>
          </a:p>
          <a:p>
            <a:pPr eaLnBrk="1" hangingPunct="1">
              <a:spcBef>
                <a:spcPct val="0"/>
              </a:spcBef>
            </a:pPr>
            <a:r>
              <a:rPr lang="en-GB" altLang="ja-JP" dirty="0">
                <a:latin typeface="Arial" panose="020B0604020202020204" pitchFamily="34" charset="0"/>
              </a:rPr>
              <a:t>This is because the magnitude gap between 2 largest event got smaller and log odds ratio for the gap got higher.</a:t>
            </a:r>
          </a:p>
          <a:p>
            <a:pPr eaLnBrk="1" hangingPunct="1">
              <a:spcBef>
                <a:spcPct val="0"/>
              </a:spcBef>
            </a:pPr>
            <a:r>
              <a:rPr lang="en-GB" altLang="ja-JP" dirty="0">
                <a:latin typeface="Arial" panose="020B0604020202020204" pitchFamily="34" charset="0"/>
              </a:rPr>
              <a:t>the foreshock probability reached 10% at maximum, and after that decayed gradually into 4%, and then mainshock occurred.</a:t>
            </a:r>
          </a:p>
          <a:p>
            <a:pPr eaLnBrk="1" hangingPunct="1">
              <a:spcBef>
                <a:spcPct val="0"/>
              </a:spcBef>
            </a:pPr>
            <a:r>
              <a:rPr lang="en-GB" altLang="ja-JP" dirty="0">
                <a:latin typeface="Arial" panose="020B0604020202020204" pitchFamily="34" charset="0"/>
              </a:rPr>
              <a:t>  the foreshock probability after the M7.3 mainshock fell down to near 0% which means further large earthquake over M7.3 would not occur.</a:t>
            </a:r>
          </a:p>
          <a:p>
            <a:pPr eaLnBrk="1" hangingPunct="1">
              <a:spcBef>
                <a:spcPct val="0"/>
              </a:spcBef>
            </a:pPr>
            <a:endParaRPr lang="en-GB" altLang="ja-JP" dirty="0">
              <a:latin typeface="Arial" panose="020B0604020202020204" pitchFamily="34" charset="0"/>
            </a:endParaRPr>
          </a:p>
        </p:txBody>
      </p:sp>
      <p:sp>
        <p:nvSpPr>
          <p:cNvPr id="84996" name="スライド番号プレースホルダ 3">
            <a:extLst>
              <a:ext uri="{FF2B5EF4-FFF2-40B4-BE49-F238E27FC236}">
                <a16:creationId xmlns:a16="http://schemas.microsoft.com/office/drawing/2014/main" id="{F64496A1-AECD-489C-8A11-000CEEC6A5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5D4E15A-2457-420E-9FBB-1CC65401F985}"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25</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a:extLst>
              <a:ext uri="{FF2B5EF4-FFF2-40B4-BE49-F238E27FC236}">
                <a16:creationId xmlns:a16="http://schemas.microsoft.com/office/drawing/2014/main" id="{3232E48B-60FF-4707-A0EB-8D1BD3462982}"/>
              </a:ext>
            </a:extLst>
          </p:cNvPr>
          <p:cNvSpPr>
            <a:spLocks noGrp="1" noRot="1" noChangeAspect="1" noChangeArrowheads="1" noTextEdit="1"/>
          </p:cNvSpPr>
          <p:nvPr>
            <p:ph type="sldImg"/>
          </p:nvPr>
        </p:nvSpPr>
        <p:spPr>
          <a:ln/>
        </p:spPr>
      </p:sp>
      <p:sp>
        <p:nvSpPr>
          <p:cNvPr id="84995" name="ノート プレースホルダ 2">
            <a:extLst>
              <a:ext uri="{FF2B5EF4-FFF2-40B4-BE49-F238E27FC236}">
                <a16:creationId xmlns:a16="http://schemas.microsoft.com/office/drawing/2014/main" id="{65AE9174-53BD-4470-8779-83CDFC534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dirty="0">
                <a:latin typeface="Arial" panose="020B0604020202020204" pitchFamily="34" charset="0"/>
              </a:rPr>
              <a:t>The second example is foreshock sequence of 2011 Tohoku earthquake of M9, which is the largest event we have ever observed in Japan.</a:t>
            </a:r>
          </a:p>
          <a:p>
            <a:pPr eaLnBrk="1" hangingPunct="1">
              <a:spcBef>
                <a:spcPct val="0"/>
              </a:spcBef>
            </a:pPr>
            <a:endParaRPr lang="en-GB" altLang="ja-JP" dirty="0">
              <a:latin typeface="Arial" panose="020B0604020202020204" pitchFamily="34" charset="0"/>
            </a:endParaRPr>
          </a:p>
          <a:p>
            <a:pPr eaLnBrk="1" hangingPunct="1">
              <a:spcBef>
                <a:spcPct val="0"/>
              </a:spcBef>
            </a:pPr>
            <a:r>
              <a:rPr lang="en-GB" altLang="ja-JP" dirty="0">
                <a:latin typeface="Arial" panose="020B0604020202020204" pitchFamily="34" charset="0"/>
              </a:rPr>
              <a:t>The first event is of magnitude 5.5 and target event is larger event than it for a while.</a:t>
            </a:r>
          </a:p>
          <a:p>
            <a:pPr eaLnBrk="1" hangingPunct="1">
              <a:spcBef>
                <a:spcPct val="0"/>
              </a:spcBef>
            </a:pPr>
            <a:r>
              <a:rPr lang="en-GB" altLang="ja-JP" dirty="0">
                <a:latin typeface="Arial" panose="020B0604020202020204" pitchFamily="34" charset="0"/>
              </a:rPr>
              <a:t>Then large earthquake of M7.3 occurred within a month.</a:t>
            </a:r>
          </a:p>
          <a:p>
            <a:pPr eaLnBrk="1" hangingPunct="1">
              <a:spcBef>
                <a:spcPct val="0"/>
              </a:spcBef>
            </a:pPr>
            <a:r>
              <a:rPr lang="en-GB" altLang="ja-JP" dirty="0">
                <a:latin typeface="Arial" panose="020B0604020202020204" pitchFamily="34" charset="0"/>
              </a:rPr>
              <a:t>After that event, the magnitude of target event rose to M7.4 or larger, and the foreshock probability fell into almost 0%.</a:t>
            </a:r>
          </a:p>
          <a:p>
            <a:pPr eaLnBrk="1" hangingPunct="1">
              <a:spcBef>
                <a:spcPct val="0"/>
              </a:spcBef>
            </a:pPr>
            <a:r>
              <a:rPr lang="en-GB" altLang="ja-JP" dirty="0">
                <a:latin typeface="Arial" panose="020B0604020202020204" pitchFamily="34" charset="0"/>
              </a:rPr>
              <a:t>But the foreshock probability gradually increased again to about 1% and then the largest event of M9 occurred.</a:t>
            </a:r>
          </a:p>
          <a:p>
            <a:pPr eaLnBrk="1" hangingPunct="1">
              <a:spcBef>
                <a:spcPct val="0"/>
              </a:spcBef>
            </a:pPr>
            <a:r>
              <a:rPr lang="en-GB" altLang="ja-JP" dirty="0">
                <a:latin typeface="Arial" panose="020B0604020202020204" pitchFamily="34" charset="0"/>
              </a:rPr>
              <a:t>Though the probability is low, but we can forecast such huge event we have never seen.</a:t>
            </a:r>
          </a:p>
          <a:p>
            <a:pPr eaLnBrk="1" hangingPunct="1">
              <a:spcBef>
                <a:spcPct val="0"/>
              </a:spcBef>
            </a:pPr>
            <a:endParaRPr lang="en-GB" altLang="ja-JP" dirty="0">
              <a:latin typeface="Arial" panose="020B0604020202020204" pitchFamily="34" charset="0"/>
            </a:endParaRPr>
          </a:p>
        </p:txBody>
      </p:sp>
      <p:sp>
        <p:nvSpPr>
          <p:cNvPr id="84996" name="スライド番号プレースホルダ 3">
            <a:extLst>
              <a:ext uri="{FF2B5EF4-FFF2-40B4-BE49-F238E27FC236}">
                <a16:creationId xmlns:a16="http://schemas.microsoft.com/office/drawing/2014/main" id="{F64496A1-AECD-489C-8A11-000CEEC6A5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5D4E15A-2457-420E-9FBB-1CC65401F985}"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26</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180170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a:extLst>
              <a:ext uri="{FF2B5EF4-FFF2-40B4-BE49-F238E27FC236}">
                <a16:creationId xmlns:a16="http://schemas.microsoft.com/office/drawing/2014/main" id="{3387354F-8224-4C73-B46E-02C6FFA0DF82}"/>
              </a:ext>
            </a:extLst>
          </p:cNvPr>
          <p:cNvSpPr>
            <a:spLocks noGrp="1" noRot="1" noChangeAspect="1" noChangeArrowheads="1" noTextEdit="1"/>
          </p:cNvSpPr>
          <p:nvPr>
            <p:ph type="sldImg"/>
          </p:nvPr>
        </p:nvSpPr>
        <p:spPr>
          <a:ln/>
        </p:spPr>
      </p:sp>
      <p:sp>
        <p:nvSpPr>
          <p:cNvPr id="68611" name="ノート プレースホルダ 2">
            <a:extLst>
              <a:ext uri="{FF2B5EF4-FFF2-40B4-BE49-F238E27FC236}">
                <a16:creationId xmlns:a16="http://schemas.microsoft.com/office/drawing/2014/main" id="{2E289CD6-C6F7-48FB-BB23-5383617FAA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We analyzed the JMA catalog in that region observed from 1926 to October 2017.</a:t>
            </a:r>
          </a:p>
          <a:p>
            <a:pPr eaLnBrk="1" hangingPunct="1">
              <a:spcBef>
                <a:spcPct val="0"/>
              </a:spcBef>
            </a:pPr>
            <a:endParaRPr lang="en-US" altLang="ja-JP" dirty="0">
              <a:latin typeface="Arial" panose="020B0604020202020204" pitchFamily="34" charset="0"/>
            </a:endParaRPr>
          </a:p>
        </p:txBody>
      </p:sp>
      <p:sp>
        <p:nvSpPr>
          <p:cNvPr id="68612" name="スライド番号プレースホルダ 3">
            <a:extLst>
              <a:ext uri="{FF2B5EF4-FFF2-40B4-BE49-F238E27FC236}">
                <a16:creationId xmlns:a16="http://schemas.microsoft.com/office/drawing/2014/main" id="{95E48E9B-6170-4D61-AE50-668FF259B0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F0366516-C4D0-4943-B0FF-502D893EE1FC}"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27</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563108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a:extLst>
              <a:ext uri="{FF2B5EF4-FFF2-40B4-BE49-F238E27FC236}">
                <a16:creationId xmlns:a16="http://schemas.microsoft.com/office/drawing/2014/main" id="{23150ED4-BB42-4A89-B7A5-971522E52B5B}"/>
              </a:ext>
            </a:extLst>
          </p:cNvPr>
          <p:cNvSpPr>
            <a:spLocks noGrp="1" noRot="1" noChangeAspect="1" noChangeArrowheads="1" noTextEdit="1"/>
          </p:cNvSpPr>
          <p:nvPr>
            <p:ph type="sldImg"/>
          </p:nvPr>
        </p:nvSpPr>
        <p:spPr>
          <a:ln/>
        </p:spPr>
      </p:sp>
      <p:sp>
        <p:nvSpPr>
          <p:cNvPr id="66563" name="ノート プレースホルダ 2">
            <a:extLst>
              <a:ext uri="{FF2B5EF4-FFF2-40B4-BE49-F238E27FC236}">
                <a16:creationId xmlns:a16="http://schemas.microsoft.com/office/drawing/2014/main" id="{1BE01A83-F7A8-486A-A9BC-8259481AE7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dirty="0">
                <a:latin typeface="Arial" panose="020B0604020202020204" pitchFamily="34" charset="0"/>
              </a:rPr>
              <a:t>Again, we take the following 5 steps in turn.</a:t>
            </a:r>
          </a:p>
          <a:p>
            <a:pPr eaLnBrk="1" hangingPunct="1">
              <a:spcBef>
                <a:spcPct val="0"/>
              </a:spcBef>
            </a:pPr>
            <a:endParaRPr lang="en-GB" altLang="ja-JP" dirty="0">
              <a:latin typeface="Arial" panose="020B0604020202020204" pitchFamily="34" charset="0"/>
            </a:endParaRPr>
          </a:p>
          <a:p>
            <a:pPr eaLnBrk="1" hangingPunct="1">
              <a:spcBef>
                <a:spcPct val="0"/>
              </a:spcBef>
            </a:pPr>
            <a:endParaRPr lang="en-GB" altLang="ja-JP" dirty="0">
              <a:latin typeface="Arial" panose="020B0604020202020204" pitchFamily="34" charset="0"/>
            </a:endParaRPr>
          </a:p>
        </p:txBody>
      </p:sp>
      <p:sp>
        <p:nvSpPr>
          <p:cNvPr id="66564" name="スライド番号プレースホルダ 3">
            <a:extLst>
              <a:ext uri="{FF2B5EF4-FFF2-40B4-BE49-F238E27FC236}">
                <a16:creationId xmlns:a16="http://schemas.microsoft.com/office/drawing/2014/main" id="{2E9A9A0E-64AC-4842-8471-C398791636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09BD8D5-1F06-437F-8BE6-B637AFDA2017}"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28</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640684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a:extLst>
              <a:ext uri="{FF2B5EF4-FFF2-40B4-BE49-F238E27FC236}">
                <a16:creationId xmlns:a16="http://schemas.microsoft.com/office/drawing/2014/main" id="{3387354F-8224-4C73-B46E-02C6FFA0DF82}"/>
              </a:ext>
            </a:extLst>
          </p:cNvPr>
          <p:cNvSpPr>
            <a:spLocks noGrp="1" noRot="1" noChangeAspect="1" noChangeArrowheads="1" noTextEdit="1"/>
          </p:cNvSpPr>
          <p:nvPr>
            <p:ph type="sldImg"/>
          </p:nvPr>
        </p:nvSpPr>
        <p:spPr>
          <a:ln/>
        </p:spPr>
      </p:sp>
      <p:sp>
        <p:nvSpPr>
          <p:cNvPr id="68611" name="ノート プレースホルダ 2">
            <a:extLst>
              <a:ext uri="{FF2B5EF4-FFF2-40B4-BE49-F238E27FC236}">
                <a16:creationId xmlns:a16="http://schemas.microsoft.com/office/drawing/2014/main" id="{2E289CD6-C6F7-48FB-BB23-5383617FAA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We construct seismic clusters from ISC catalog in the same way as JMA catalog</a:t>
            </a:r>
          </a:p>
          <a:p>
            <a:pPr eaLnBrk="1" hangingPunct="1">
              <a:spcBef>
                <a:spcPct val="0"/>
              </a:spcBef>
            </a:pPr>
            <a:r>
              <a:rPr lang="en-US" altLang="ja-JP" dirty="0">
                <a:latin typeface="Arial" panose="020B0604020202020204" pitchFamily="34" charset="0"/>
              </a:rPr>
              <a:t>except for the threshold of link set at 55.55km corresponding to 0.5 degree in latitude</a:t>
            </a:r>
          </a:p>
        </p:txBody>
      </p:sp>
      <p:sp>
        <p:nvSpPr>
          <p:cNvPr id="68612" name="スライド番号プレースホルダ 3">
            <a:extLst>
              <a:ext uri="{FF2B5EF4-FFF2-40B4-BE49-F238E27FC236}">
                <a16:creationId xmlns:a16="http://schemas.microsoft.com/office/drawing/2014/main" id="{95E48E9B-6170-4D61-AE50-668FF259B0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F0366516-C4D0-4943-B0FF-502D893EE1FC}"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29</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26565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939CD747-CCC9-4EBF-9A38-29EF7B837FDC}"/>
              </a:ext>
            </a:extLst>
          </p:cNvPr>
          <p:cNvSpPr>
            <a:spLocks noGrp="1" noRot="1" noChangeAspect="1" noChangeArrowheads="1" noTextEdit="1"/>
          </p:cNvSpPr>
          <p:nvPr>
            <p:ph type="sldImg"/>
          </p:nvPr>
        </p:nvSpPr>
        <p:spPr>
          <a:ln/>
        </p:spPr>
      </p:sp>
      <p:sp>
        <p:nvSpPr>
          <p:cNvPr id="19459" name="ノート プレースホルダ 2">
            <a:extLst>
              <a:ext uri="{FF2B5EF4-FFF2-40B4-BE49-F238E27FC236}">
                <a16:creationId xmlns:a16="http://schemas.microsoft.com/office/drawing/2014/main" id="{C3EE1944-2AFC-4C99-B70F-4BAF91CC6C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dirty="0">
                <a:latin typeface="Arial" panose="020B0604020202020204" pitchFamily="34" charset="0"/>
              </a:rPr>
              <a:t>This figure shows magnitudes and occurrence times of foreshocks of 2016 Kumamoto earthquake of M7.3.</a:t>
            </a:r>
          </a:p>
          <a:p>
            <a:pPr eaLnBrk="1" hangingPunct="1">
              <a:spcBef>
                <a:spcPct val="0"/>
              </a:spcBef>
            </a:pPr>
            <a:endParaRPr lang="en-GB" altLang="ja-JP" dirty="0">
              <a:latin typeface="Arial" panose="020B0604020202020204" pitchFamily="34" charset="0"/>
            </a:endParaRPr>
          </a:p>
          <a:p>
            <a:pPr eaLnBrk="1" hangingPunct="1">
              <a:spcBef>
                <a:spcPct val="0"/>
              </a:spcBef>
            </a:pPr>
            <a:r>
              <a:rPr lang="en-GB" altLang="ja-JP" dirty="0">
                <a:latin typeface="Arial" panose="020B0604020202020204" pitchFamily="34" charset="0"/>
              </a:rPr>
              <a:t>The blue bars are foreshocks.</a:t>
            </a:r>
          </a:p>
          <a:p>
            <a:pPr eaLnBrk="1" hangingPunct="1">
              <a:spcBef>
                <a:spcPct val="0"/>
              </a:spcBef>
            </a:pPr>
            <a:r>
              <a:rPr lang="en-GB" altLang="ja-JP" dirty="0">
                <a:latin typeface="Arial" panose="020B0604020202020204" pitchFamily="34" charset="0"/>
              </a:rPr>
              <a:t>Their frequency is high and they are spatially concentrated around the mainshock shown in a red star.</a:t>
            </a:r>
          </a:p>
          <a:p>
            <a:pPr eaLnBrk="1" hangingPunct="1">
              <a:spcBef>
                <a:spcPct val="0"/>
              </a:spcBef>
            </a:pPr>
            <a:r>
              <a:rPr lang="en-GB" altLang="ja-JP" dirty="0">
                <a:latin typeface="Arial" panose="020B0604020202020204" pitchFamily="34" charset="0"/>
              </a:rPr>
              <a:t>And magnitude gap between two largest foreshocks is only 0.1, quite small.</a:t>
            </a:r>
          </a:p>
          <a:p>
            <a:pPr eaLnBrk="1" hangingPunct="1">
              <a:spcBef>
                <a:spcPct val="0"/>
              </a:spcBef>
            </a:pPr>
            <a:endParaRPr lang="en-GB" altLang="ja-JP" dirty="0">
              <a:latin typeface="Arial" panose="020B0604020202020204" pitchFamily="34" charset="0"/>
            </a:endParaRPr>
          </a:p>
          <a:p>
            <a:pPr eaLnBrk="1" hangingPunct="1">
              <a:spcBef>
                <a:spcPct val="0"/>
              </a:spcBef>
            </a:pPr>
            <a:r>
              <a:rPr lang="en-GB" altLang="ja-JP" dirty="0">
                <a:latin typeface="Arial" panose="020B0604020202020204" pitchFamily="34" charset="0"/>
              </a:rPr>
              <a:t>Foreshocks often have all or a part of such trends.</a:t>
            </a:r>
          </a:p>
        </p:txBody>
      </p:sp>
      <p:sp>
        <p:nvSpPr>
          <p:cNvPr id="19460" name="スライド番号プレースホルダ 3">
            <a:extLst>
              <a:ext uri="{FF2B5EF4-FFF2-40B4-BE49-F238E27FC236}">
                <a16:creationId xmlns:a16="http://schemas.microsoft.com/office/drawing/2014/main" id="{61F7829D-688D-415C-9204-AD3401C659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4BC975A-EFA3-429C-BE6F-6725B211E99B}"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871626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a:extLst>
              <a:ext uri="{FF2B5EF4-FFF2-40B4-BE49-F238E27FC236}">
                <a16:creationId xmlns:a16="http://schemas.microsoft.com/office/drawing/2014/main" id="{2DD9520E-9CA6-4369-A1A4-0FA5A14A2DF3}"/>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11FDD734-1118-47BA-8D21-E52874962C67}"/>
              </a:ext>
            </a:extLst>
          </p:cNvPr>
          <p:cNvSpPr>
            <a:spLocks noGrp="1"/>
          </p:cNvSpPr>
          <p:nvPr>
            <p:ph type="body" idx="1"/>
          </p:nvPr>
        </p:nvSpPr>
        <p:spPr/>
        <p:txBody>
          <a:bodyPr/>
          <a:lstStyle/>
          <a:p>
            <a:pPr eaLnBrk="1" hangingPunct="1">
              <a:spcBef>
                <a:spcPct val="0"/>
              </a:spcBef>
              <a:defRPr/>
            </a:pPr>
            <a:r>
              <a:rPr lang="en-US" altLang="ja-JP" dirty="0">
                <a:latin typeface="+mn-lt"/>
                <a:ea typeface="+mn-ea"/>
              </a:rPr>
              <a:t>The definition of foreshocks is also the same except for the time horizon of forecast set at 50 days.</a:t>
            </a:r>
            <a:endParaRPr lang="en-GB" altLang="ja-JP" dirty="0"/>
          </a:p>
        </p:txBody>
      </p:sp>
      <p:sp>
        <p:nvSpPr>
          <p:cNvPr id="70660" name="スライド番号プレースホルダ 3">
            <a:extLst>
              <a:ext uri="{FF2B5EF4-FFF2-40B4-BE49-F238E27FC236}">
                <a16:creationId xmlns:a16="http://schemas.microsoft.com/office/drawing/2014/main" id="{EAE03A2C-A2D5-440A-B90E-7071C606DF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6BDD413-1C1D-4CBC-8BA8-884A06849E43}"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30</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774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a:extLst>
              <a:ext uri="{FF2B5EF4-FFF2-40B4-BE49-F238E27FC236}">
                <a16:creationId xmlns:a16="http://schemas.microsoft.com/office/drawing/2014/main" id="{EF882F69-0227-407B-B109-698F280DE2C7}"/>
              </a:ext>
            </a:extLst>
          </p:cNvPr>
          <p:cNvSpPr>
            <a:spLocks noGrp="1" noRot="1" noChangeAspect="1" noChangeArrowheads="1" noTextEdit="1"/>
          </p:cNvSpPr>
          <p:nvPr>
            <p:ph type="sldImg"/>
          </p:nvPr>
        </p:nvSpPr>
        <p:spPr>
          <a:ln/>
        </p:spPr>
      </p:sp>
      <p:sp>
        <p:nvSpPr>
          <p:cNvPr id="72707" name="ノート プレースホルダ 2">
            <a:extLst>
              <a:ext uri="{FF2B5EF4-FFF2-40B4-BE49-F238E27FC236}">
                <a16:creationId xmlns:a16="http://schemas.microsoft.com/office/drawing/2014/main" id="{672AC95A-2DB9-4232-B0A5-878EE5FF2F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dirty="0">
                <a:latin typeface="Arial" panose="020B0604020202020204" pitchFamily="34" charset="0"/>
              </a:rPr>
              <a:t>Then, In the same as the previous analysis, we extract == from the first events of clusters</a:t>
            </a:r>
          </a:p>
          <a:p>
            <a:pPr eaLnBrk="1" hangingPunct="1">
              <a:spcBef>
                <a:spcPct val="0"/>
              </a:spcBef>
            </a:pPr>
            <a:endParaRPr lang="en-GB" altLang="ja-JP" dirty="0">
              <a:latin typeface="Arial" panose="020B0604020202020204" pitchFamily="34" charset="0"/>
            </a:endParaRPr>
          </a:p>
          <a:p>
            <a:pPr eaLnBrk="1" hangingPunct="1">
              <a:spcBef>
                <a:spcPct val="0"/>
              </a:spcBef>
            </a:pPr>
            <a:r>
              <a:rPr lang="en-GB" altLang="ja-JP" dirty="0">
                <a:latin typeface="Arial" panose="020B0604020202020204" pitchFamily="34" charset="0"/>
              </a:rPr>
              <a:t>Here’s the map of earthquake locations.</a:t>
            </a:r>
          </a:p>
          <a:p>
            <a:pPr eaLnBrk="1" hangingPunct="1">
              <a:spcBef>
                <a:spcPct val="0"/>
              </a:spcBef>
            </a:pPr>
            <a:endParaRPr lang="en-GB" altLang="ja-JP" dirty="0">
              <a:latin typeface="Arial" panose="020B0604020202020204" pitchFamily="34" charset="0"/>
            </a:endParaRPr>
          </a:p>
          <a:p>
            <a:pPr eaLnBrk="1" hangingPunct="1">
              <a:spcBef>
                <a:spcPct val="0"/>
              </a:spcBef>
            </a:pPr>
            <a:r>
              <a:rPr lang="en-GB" altLang="ja-JP" dirty="0">
                <a:latin typeface="Arial" panose="020B0604020202020204" pitchFamily="34" charset="0"/>
              </a:rPr>
              <a:t>I’m afraid that I couldn’t add the map of lands, but you can see coast of continents where earthquakes are distributed.</a:t>
            </a:r>
          </a:p>
          <a:p>
            <a:pPr eaLnBrk="1" hangingPunct="1">
              <a:spcBef>
                <a:spcPct val="0"/>
              </a:spcBef>
            </a:pPr>
            <a:r>
              <a:rPr lang="en-GB" altLang="ja-JP" dirty="0">
                <a:latin typeface="Arial" panose="020B0604020202020204" pitchFamily="34" charset="0"/>
              </a:rPr>
              <a:t>Here is the western coast of Africa continent, here is the western coast of America continent.</a:t>
            </a:r>
          </a:p>
          <a:p>
            <a:pPr eaLnBrk="1" hangingPunct="1">
              <a:spcBef>
                <a:spcPct val="0"/>
              </a:spcBef>
            </a:pPr>
            <a:r>
              <a:rPr lang="en-GB" altLang="ja-JP" dirty="0">
                <a:latin typeface="Arial" panose="020B0604020202020204" pitchFamily="34" charset="0"/>
              </a:rPr>
              <a:t>this is Japan and this green star represents the location of Ulm.</a:t>
            </a:r>
          </a:p>
          <a:p>
            <a:pPr eaLnBrk="1" hangingPunct="1">
              <a:spcBef>
                <a:spcPct val="0"/>
              </a:spcBef>
            </a:pPr>
            <a:r>
              <a:rPr lang="en-GB" altLang="ja-JP" dirty="0" err="1">
                <a:latin typeface="Arial" panose="020B0604020202020204" pitchFamily="34" charset="0"/>
              </a:rPr>
              <a:t>Fortunately,there</a:t>
            </a:r>
            <a:r>
              <a:rPr lang="en-GB" altLang="ja-JP" dirty="0">
                <a:latin typeface="Arial" panose="020B0604020202020204" pitchFamily="34" charset="0"/>
              </a:rPr>
              <a:t> are only several earthquakes in Southern Germany and no earthquake in Ulm</a:t>
            </a:r>
          </a:p>
          <a:p>
            <a:pPr eaLnBrk="1" hangingPunct="1">
              <a:spcBef>
                <a:spcPct val="0"/>
              </a:spcBef>
            </a:pPr>
            <a:endParaRPr lang="en-GB" altLang="ja-JP" dirty="0">
              <a:latin typeface="Arial" panose="020B0604020202020204" pitchFamily="34" charset="0"/>
            </a:endParaRPr>
          </a:p>
          <a:p>
            <a:pPr eaLnBrk="1" hangingPunct="1">
              <a:spcBef>
                <a:spcPct val="0"/>
              </a:spcBef>
            </a:pPr>
            <a:endParaRPr lang="en-GB" altLang="ja-JP" dirty="0">
              <a:latin typeface="Arial" panose="020B0604020202020204" pitchFamily="34" charset="0"/>
            </a:endParaRPr>
          </a:p>
        </p:txBody>
      </p:sp>
      <p:sp>
        <p:nvSpPr>
          <p:cNvPr id="72708" name="スライド番号プレースホルダ 3">
            <a:extLst>
              <a:ext uri="{FF2B5EF4-FFF2-40B4-BE49-F238E27FC236}">
                <a16:creationId xmlns:a16="http://schemas.microsoft.com/office/drawing/2014/main" id="{31C25D41-2AF3-4350-9EFA-4ED957E34E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4DACA25-82AC-4387-95C8-0341572760AB}"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31</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45594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a:extLst>
              <a:ext uri="{FF2B5EF4-FFF2-40B4-BE49-F238E27FC236}">
                <a16:creationId xmlns:a16="http://schemas.microsoft.com/office/drawing/2014/main" id="{658F6978-EB09-4B9D-AC08-63472BFC377C}"/>
              </a:ext>
            </a:extLst>
          </p:cNvPr>
          <p:cNvSpPr>
            <a:spLocks noGrp="1" noRot="1" noChangeAspect="1" noChangeArrowheads="1" noTextEdit="1"/>
          </p:cNvSpPr>
          <p:nvPr>
            <p:ph type="sldImg"/>
          </p:nvPr>
        </p:nvSpPr>
        <p:spPr>
          <a:ln/>
        </p:spPr>
      </p:sp>
      <p:sp>
        <p:nvSpPr>
          <p:cNvPr id="74755" name="ノート プレースホルダ 2">
            <a:extLst>
              <a:ext uri="{FF2B5EF4-FFF2-40B4-BE49-F238E27FC236}">
                <a16:creationId xmlns:a16="http://schemas.microsoft.com/office/drawing/2014/main" id="{B62AAFFB-A662-4BB3-90E9-4090F8E0E5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Then I evaluate the foreshock probability by following logistic regression </a:t>
            </a:r>
          </a:p>
        </p:txBody>
      </p:sp>
      <p:sp>
        <p:nvSpPr>
          <p:cNvPr id="74756" name="スライド番号プレースホルダ 3">
            <a:extLst>
              <a:ext uri="{FF2B5EF4-FFF2-40B4-BE49-F238E27FC236}">
                <a16:creationId xmlns:a16="http://schemas.microsoft.com/office/drawing/2014/main" id="{467A298E-4852-46DB-B080-202D336740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78940DE9-DEB1-4A40-A289-FC4A07455449}"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32</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522170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a:extLst>
              <a:ext uri="{FF2B5EF4-FFF2-40B4-BE49-F238E27FC236}">
                <a16:creationId xmlns:a16="http://schemas.microsoft.com/office/drawing/2014/main" id="{2DD9520E-9CA6-4369-A1A4-0FA5A14A2DF3}"/>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11FDD734-1118-47BA-8D21-E52874962C67}"/>
              </a:ext>
            </a:extLst>
          </p:cNvPr>
          <p:cNvSpPr>
            <a:spLocks noGrp="1"/>
          </p:cNvSpPr>
          <p:nvPr>
            <p:ph type="body" idx="1"/>
          </p:nvPr>
        </p:nvSpPr>
        <p:spPr/>
        <p:txBody>
          <a:bodyPr/>
          <a:lstStyle/>
          <a:p>
            <a:pPr eaLnBrk="1" hangingPunct="1">
              <a:spcBef>
                <a:spcPct val="0"/>
              </a:spcBef>
              <a:defRPr/>
            </a:pPr>
            <a:r>
              <a:rPr lang="en-US" altLang="ja-JP" dirty="0">
                <a:latin typeface="+mn-lt"/>
                <a:ea typeface="+mn-ea"/>
              </a:rPr>
              <a:t>This map shows the estimated </a:t>
            </a:r>
            <a:r>
              <a:rPr lang="en-US" altLang="ja-JP" sz="1200" dirty="0">
                <a:latin typeface="+mn-lt"/>
                <a:ea typeface="+mn-ea"/>
              </a:rPr>
              <a:t>l</a:t>
            </a:r>
            <a:r>
              <a:rPr lang="en-US" altLang="ja-JP" sz="1200" dirty="0"/>
              <a:t>og odds ratio for location in color scale all over the world</a:t>
            </a:r>
          </a:p>
          <a:p>
            <a:pPr eaLnBrk="1" hangingPunct="1">
              <a:spcBef>
                <a:spcPct val="0"/>
              </a:spcBef>
              <a:defRPr/>
            </a:pPr>
            <a:r>
              <a:rPr lang="en-US" altLang="ja-JP" sz="1200" dirty="0">
                <a:latin typeface="+mn-lt"/>
                <a:ea typeface="+mn-ea"/>
              </a:rPr>
              <a:t>The foreshock probability tends to be higher in offshore region and lower in inland region.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kern="1200" dirty="0">
                <a:solidFill>
                  <a:schemeClr val="tx1"/>
                </a:solidFill>
                <a:latin typeface="Arial" charset="0"/>
                <a:ea typeface="ＭＳ Ｐ明朝" pitchFamily="18" charset="-128"/>
                <a:cs typeface="+mn-cs"/>
              </a:rPr>
              <a:t>The foreshock probability is low in Ulm.</a:t>
            </a:r>
          </a:p>
          <a:p>
            <a:pPr eaLnBrk="1" hangingPunct="1">
              <a:spcBef>
                <a:spcPct val="0"/>
              </a:spcBef>
              <a:defRPr/>
            </a:pPr>
            <a:r>
              <a:rPr lang="en-US" altLang="ja-JP" sz="1200" dirty="0">
                <a:latin typeface="+mn-lt"/>
                <a:ea typeface="+mn-ea"/>
              </a:rPr>
              <a:t>But we should note that this is very rough estimate that it is all red around Japan.</a:t>
            </a:r>
            <a:endParaRPr lang="en-US" altLang="ja-JP" dirty="0">
              <a:latin typeface="+mn-lt"/>
              <a:ea typeface="+mn-ea"/>
            </a:endParaRPr>
          </a:p>
          <a:p>
            <a:pPr eaLnBrk="1" hangingPunct="1">
              <a:spcBef>
                <a:spcPct val="0"/>
              </a:spcBef>
              <a:defRPr/>
            </a:pPr>
            <a:endParaRPr lang="en-GB" altLang="ja-JP" dirty="0"/>
          </a:p>
        </p:txBody>
      </p:sp>
      <p:sp>
        <p:nvSpPr>
          <p:cNvPr id="70660" name="スライド番号プレースホルダ 3">
            <a:extLst>
              <a:ext uri="{FF2B5EF4-FFF2-40B4-BE49-F238E27FC236}">
                <a16:creationId xmlns:a16="http://schemas.microsoft.com/office/drawing/2014/main" id="{EAE03A2C-A2D5-440A-B90E-7071C606DF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6BDD413-1C1D-4CBC-8BA8-884A06849E43}"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33</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4133704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a:extLst>
              <a:ext uri="{FF2B5EF4-FFF2-40B4-BE49-F238E27FC236}">
                <a16:creationId xmlns:a16="http://schemas.microsoft.com/office/drawing/2014/main" id="{2DD9520E-9CA6-4369-A1A4-0FA5A14A2DF3}"/>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11FDD734-1118-47BA-8D21-E52874962C67}"/>
              </a:ext>
            </a:extLst>
          </p:cNvPr>
          <p:cNvSpPr>
            <a:spLocks noGrp="1"/>
          </p:cNvSpPr>
          <p:nvPr>
            <p:ph type="body" idx="1"/>
          </p:nvPr>
        </p:nvSpPr>
        <p:spPr/>
        <p:txBody>
          <a:bodyPr/>
          <a:lstStyle/>
          <a:p>
            <a:pPr eaLnBrk="1" hangingPunct="1">
              <a:spcBef>
                <a:spcPct val="0"/>
              </a:spcBef>
              <a:defRPr/>
            </a:pPr>
            <a:r>
              <a:rPr lang="en-US" altLang="ja-JP" dirty="0">
                <a:latin typeface="+mn-lt"/>
                <a:ea typeface="+mn-ea"/>
              </a:rPr>
              <a:t>This is the Estimated Log Odds Ratio for magnitude of first event.</a:t>
            </a:r>
          </a:p>
          <a:p>
            <a:pPr eaLnBrk="1" hangingPunct="1">
              <a:spcBef>
                <a:spcPct val="0"/>
              </a:spcBef>
              <a:defRPr/>
            </a:pPr>
            <a:endParaRPr lang="en-US" altLang="ja-JP" dirty="0">
              <a:latin typeface="+mn-lt"/>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latin typeface="+mn-lt"/>
                <a:ea typeface="+mn-ea"/>
              </a:rPr>
              <a:t>We should note that </a:t>
            </a:r>
            <a:r>
              <a:rPr lang="en-US" altLang="ja-JP" sz="1200" dirty="0"/>
              <a:t>The curve gets flat over M6+ which is different  from the previous analysis.</a:t>
            </a:r>
          </a:p>
          <a:p>
            <a:pPr eaLnBrk="1" hangingPunct="1">
              <a:spcBef>
                <a:spcPct val="0"/>
              </a:spcBef>
              <a:defRPr/>
            </a:pPr>
            <a:endParaRPr lang="en-US" altLang="ja-JP" dirty="0">
              <a:latin typeface="+mn-lt"/>
              <a:ea typeface="+mn-ea"/>
            </a:endParaRPr>
          </a:p>
          <a:p>
            <a:pPr eaLnBrk="1" hangingPunct="1">
              <a:spcBef>
                <a:spcPct val="0"/>
              </a:spcBef>
              <a:defRPr/>
            </a:pPr>
            <a:endParaRPr lang="en-GB" altLang="ja-JP" dirty="0"/>
          </a:p>
        </p:txBody>
      </p:sp>
      <p:sp>
        <p:nvSpPr>
          <p:cNvPr id="70660" name="スライド番号プレースホルダ 3">
            <a:extLst>
              <a:ext uri="{FF2B5EF4-FFF2-40B4-BE49-F238E27FC236}">
                <a16:creationId xmlns:a16="http://schemas.microsoft.com/office/drawing/2014/main" id="{EAE03A2C-A2D5-440A-B90E-7071C606DF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6BDD413-1C1D-4CBC-8BA8-884A06849E43}"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34</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045044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a:extLst>
              <a:ext uri="{FF2B5EF4-FFF2-40B4-BE49-F238E27FC236}">
                <a16:creationId xmlns:a16="http://schemas.microsoft.com/office/drawing/2014/main" id="{EF882F69-0227-407B-B109-698F280DE2C7}"/>
              </a:ext>
            </a:extLst>
          </p:cNvPr>
          <p:cNvSpPr>
            <a:spLocks noGrp="1" noRot="1" noChangeAspect="1" noChangeArrowheads="1" noTextEdit="1"/>
          </p:cNvSpPr>
          <p:nvPr>
            <p:ph type="sldImg"/>
          </p:nvPr>
        </p:nvSpPr>
        <p:spPr>
          <a:ln/>
        </p:spPr>
      </p:sp>
      <p:sp>
        <p:nvSpPr>
          <p:cNvPr id="72707" name="ノート プレースホルダ 2">
            <a:extLst>
              <a:ext uri="{FF2B5EF4-FFF2-40B4-BE49-F238E27FC236}">
                <a16:creationId xmlns:a16="http://schemas.microsoft.com/office/drawing/2014/main" id="{672AC95A-2DB9-4232-B0A5-878EE5FF2F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dirty="0">
                <a:latin typeface="Arial" panose="020B0604020202020204" pitchFamily="34" charset="0"/>
              </a:rPr>
              <a:t>Then, In the next step, we </a:t>
            </a:r>
            <a:r>
              <a:rPr lang="en-US" altLang="ja-JP" dirty="0">
                <a:latin typeface="Arial" panose="020B0604020202020204" pitchFamily="34" charset="0"/>
              </a:rPr>
              <a:t>extract the following features from </a:t>
            </a:r>
            <a:r>
              <a:rPr lang="en-US" altLang="ja-JP" dirty="0" err="1">
                <a:latin typeface="Arial" panose="020B0604020202020204" pitchFamily="34" charset="0"/>
              </a:rPr>
              <a:t>multiplets</a:t>
            </a:r>
            <a:r>
              <a:rPr lang="en-US" altLang="ja-JP" dirty="0">
                <a:latin typeface="Arial" panose="020B0604020202020204" pitchFamily="34" charset="0"/>
              </a:rPr>
              <a:t>.</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In this analysis we excluded one of the feature, mean pairwise distance because when we add it </a:t>
            </a:r>
            <a:r>
              <a:rPr lang="en-US" altLang="ja-JP" sz="1200" dirty="0"/>
              <a:t>AIC of the model and predictive performance for validation dataset get worse.</a:t>
            </a:r>
            <a:endParaRPr lang="en-US" altLang="ja-JP" dirty="0">
              <a:latin typeface="Arial" panose="020B0604020202020204" pitchFamily="34" charset="0"/>
            </a:endParaRP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The rest feature is the same as the previous analysis.</a:t>
            </a:r>
          </a:p>
        </p:txBody>
      </p:sp>
      <p:sp>
        <p:nvSpPr>
          <p:cNvPr id="72708" name="スライド番号プレースホルダ 3">
            <a:extLst>
              <a:ext uri="{FF2B5EF4-FFF2-40B4-BE49-F238E27FC236}">
                <a16:creationId xmlns:a16="http://schemas.microsoft.com/office/drawing/2014/main" id="{31C25D41-2AF3-4350-9EFA-4ED957E34E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4DACA25-82AC-4387-95C8-0341572760AB}"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35</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551985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a:extLst>
              <a:ext uri="{FF2B5EF4-FFF2-40B4-BE49-F238E27FC236}">
                <a16:creationId xmlns:a16="http://schemas.microsoft.com/office/drawing/2014/main" id="{658F6978-EB09-4B9D-AC08-63472BFC377C}"/>
              </a:ext>
            </a:extLst>
          </p:cNvPr>
          <p:cNvSpPr>
            <a:spLocks noGrp="1" noRot="1" noChangeAspect="1" noChangeArrowheads="1" noTextEdit="1"/>
          </p:cNvSpPr>
          <p:nvPr>
            <p:ph type="sldImg"/>
          </p:nvPr>
        </p:nvSpPr>
        <p:spPr>
          <a:ln/>
        </p:spPr>
      </p:sp>
      <p:sp>
        <p:nvSpPr>
          <p:cNvPr id="74755" name="ノート プレースホルダ 2">
            <a:extLst>
              <a:ext uri="{FF2B5EF4-FFF2-40B4-BE49-F238E27FC236}">
                <a16:creationId xmlns:a16="http://schemas.microsoft.com/office/drawing/2014/main" id="{B62AAFFB-A662-4BB3-90E9-4090F8E0E5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And this is the formula of logistic regression.</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We also omitted the term including mean distance D.</a:t>
            </a:r>
          </a:p>
          <a:p>
            <a:pPr eaLnBrk="1" hangingPunct="1">
              <a:spcBef>
                <a:spcPct val="0"/>
              </a:spcBef>
            </a:pPr>
            <a:r>
              <a:rPr lang="en-US" altLang="ja-JP" dirty="0">
                <a:latin typeface="Arial" panose="020B0604020202020204" pitchFamily="34" charset="0"/>
              </a:rPr>
              <a:t>The rest is the same as in the previous analysis.</a:t>
            </a:r>
          </a:p>
        </p:txBody>
      </p:sp>
      <p:sp>
        <p:nvSpPr>
          <p:cNvPr id="74756" name="スライド番号プレースホルダ 3">
            <a:extLst>
              <a:ext uri="{FF2B5EF4-FFF2-40B4-BE49-F238E27FC236}">
                <a16:creationId xmlns:a16="http://schemas.microsoft.com/office/drawing/2014/main" id="{467A298E-4852-46DB-B080-202D336740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78940DE9-DEB1-4A40-A289-FC4A07455449}"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36</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304977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a:extLst>
              <a:ext uri="{FF2B5EF4-FFF2-40B4-BE49-F238E27FC236}">
                <a16:creationId xmlns:a16="http://schemas.microsoft.com/office/drawing/2014/main" id="{2DD9520E-9CA6-4369-A1A4-0FA5A14A2DF3}"/>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11FDD734-1118-47BA-8D21-E52874962C67}"/>
              </a:ext>
            </a:extLst>
          </p:cNvPr>
          <p:cNvSpPr>
            <a:spLocks noGrp="1"/>
          </p:cNvSpPr>
          <p:nvPr>
            <p:ph type="body" idx="1"/>
          </p:nvPr>
        </p:nvSpPr>
        <p:spPr/>
        <p:txBody>
          <a:bodyPr/>
          <a:lstStyle/>
          <a:p>
            <a:pPr eaLnBrk="1" hangingPunct="1">
              <a:spcBef>
                <a:spcPct val="0"/>
              </a:spcBef>
              <a:defRPr/>
            </a:pPr>
            <a:r>
              <a:rPr kumimoji="1" lang="en-US" altLang="ja-JP" sz="1200" kern="1200" dirty="0">
                <a:solidFill>
                  <a:schemeClr val="tx1"/>
                </a:solidFill>
                <a:latin typeface="Arial" charset="0"/>
                <a:ea typeface="ＭＳ Ｐ明朝" pitchFamily="18" charset="-128"/>
                <a:cs typeface="+mn-cs"/>
              </a:rPr>
              <a:t>This map shows the estimated l</a:t>
            </a:r>
            <a:r>
              <a:rPr lang="en-US" altLang="ja-JP" sz="1200" dirty="0"/>
              <a:t>og odds ratio for </a:t>
            </a:r>
            <a:r>
              <a:rPr lang="en-US" altLang="ja-JP" sz="1200" dirty="0" err="1"/>
              <a:t>multiplet’s</a:t>
            </a:r>
            <a:r>
              <a:rPr lang="en-US" altLang="ja-JP" sz="1200" dirty="0"/>
              <a:t> location which is similar with that for the first events location.</a:t>
            </a:r>
          </a:p>
          <a:p>
            <a:pPr eaLnBrk="1" hangingPunct="1">
              <a:spcBef>
                <a:spcPct val="0"/>
              </a:spcBef>
              <a:defRPr/>
            </a:pPr>
            <a:endParaRPr kumimoji="1" lang="en-US" altLang="ja-JP" sz="1200" kern="1200" dirty="0">
              <a:solidFill>
                <a:schemeClr val="tx1"/>
              </a:solidFill>
              <a:latin typeface="Arial" charset="0"/>
              <a:ea typeface="ＭＳ Ｐ明朝" pitchFamily="18" charset="-128"/>
              <a:cs typeface="+mn-cs"/>
            </a:endParaRPr>
          </a:p>
        </p:txBody>
      </p:sp>
      <p:sp>
        <p:nvSpPr>
          <p:cNvPr id="70660" name="スライド番号プレースホルダ 3">
            <a:extLst>
              <a:ext uri="{FF2B5EF4-FFF2-40B4-BE49-F238E27FC236}">
                <a16:creationId xmlns:a16="http://schemas.microsoft.com/office/drawing/2014/main" id="{EAE03A2C-A2D5-440A-B90E-7071C606DF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6BDD413-1C1D-4CBC-8BA8-884A06849E43}"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37</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309480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a:extLst>
              <a:ext uri="{FF2B5EF4-FFF2-40B4-BE49-F238E27FC236}">
                <a16:creationId xmlns:a16="http://schemas.microsoft.com/office/drawing/2014/main" id="{0FFE90EF-B3D2-4510-A38E-82187B799B3E}"/>
              </a:ext>
            </a:extLst>
          </p:cNvPr>
          <p:cNvSpPr>
            <a:spLocks noGrp="1" noRot="1" noChangeAspect="1" noChangeArrowheads="1" noTextEdit="1"/>
          </p:cNvSpPr>
          <p:nvPr>
            <p:ph type="sldImg"/>
          </p:nvPr>
        </p:nvSpPr>
        <p:spPr>
          <a:ln/>
        </p:spPr>
      </p:sp>
      <p:sp>
        <p:nvSpPr>
          <p:cNvPr id="76803" name="ノート プレースホルダ 2">
            <a:extLst>
              <a:ext uri="{FF2B5EF4-FFF2-40B4-BE49-F238E27FC236}">
                <a16:creationId xmlns:a16="http://schemas.microsoft.com/office/drawing/2014/main" id="{7AEEC248-53BC-4857-BB1C-A503472CE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Next we show the estimated log odds ratio for magnitude gap ΔM, largest magnitude M1 in 2d color scale map with fixed cluster sizes N.</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These result show the same trends that within~</a:t>
            </a:r>
          </a:p>
          <a:p>
            <a:pPr eaLnBrk="1" hangingPunct="1">
              <a:spcBef>
                <a:spcPct val="0"/>
              </a:spcBef>
            </a:pPr>
            <a:endParaRPr lang="en-US" altLang="ja-JP" dirty="0">
              <a:latin typeface="Arial" panose="020B0604020202020204" pitchFamily="34" charset="0"/>
            </a:endParaRPr>
          </a:p>
        </p:txBody>
      </p:sp>
      <p:sp>
        <p:nvSpPr>
          <p:cNvPr id="76804" name="スライド番号プレースホルダ 3">
            <a:extLst>
              <a:ext uri="{FF2B5EF4-FFF2-40B4-BE49-F238E27FC236}">
                <a16:creationId xmlns:a16="http://schemas.microsoft.com/office/drawing/2014/main" id="{159F8E08-4AEA-4082-AB94-47D60EADD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511C268-CE95-4CFC-9C26-E938F6768AE0}"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38</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4218719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a:extLst>
              <a:ext uri="{FF2B5EF4-FFF2-40B4-BE49-F238E27FC236}">
                <a16:creationId xmlns:a16="http://schemas.microsoft.com/office/drawing/2014/main" id="{0FFE90EF-B3D2-4510-A38E-82187B799B3E}"/>
              </a:ext>
            </a:extLst>
          </p:cNvPr>
          <p:cNvSpPr>
            <a:spLocks noGrp="1" noRot="1" noChangeAspect="1" noChangeArrowheads="1" noTextEdit="1"/>
          </p:cNvSpPr>
          <p:nvPr>
            <p:ph type="sldImg"/>
          </p:nvPr>
        </p:nvSpPr>
        <p:spPr>
          <a:ln/>
        </p:spPr>
      </p:sp>
      <p:sp>
        <p:nvSpPr>
          <p:cNvPr id="76803" name="ノート プレースホルダ 2">
            <a:extLst>
              <a:ext uri="{FF2B5EF4-FFF2-40B4-BE49-F238E27FC236}">
                <a16:creationId xmlns:a16="http://schemas.microsoft.com/office/drawing/2014/main" id="{7AEEC248-53BC-4857-BB1C-A503472CE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And these 2d color scale maps show the log odds ratio for time duration.</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We can also see the same trend as the previous analysis that within~</a:t>
            </a:r>
          </a:p>
          <a:p>
            <a:pPr eaLnBrk="1" hangingPunct="1">
              <a:spcBef>
                <a:spcPct val="0"/>
              </a:spcBef>
            </a:pPr>
            <a:endParaRPr lang="en-US" altLang="ja-JP" dirty="0">
              <a:latin typeface="Arial" panose="020B0604020202020204" pitchFamily="34" charset="0"/>
            </a:endParaRPr>
          </a:p>
        </p:txBody>
      </p:sp>
      <p:sp>
        <p:nvSpPr>
          <p:cNvPr id="76804" name="スライド番号プレースホルダ 3">
            <a:extLst>
              <a:ext uri="{FF2B5EF4-FFF2-40B4-BE49-F238E27FC236}">
                <a16:creationId xmlns:a16="http://schemas.microsoft.com/office/drawing/2014/main" id="{159F8E08-4AEA-4082-AB94-47D60EADD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511C268-CE95-4CFC-9C26-E938F6768AE0}"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39</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57259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a:extLst>
              <a:ext uri="{FF2B5EF4-FFF2-40B4-BE49-F238E27FC236}">
                <a16:creationId xmlns:a16="http://schemas.microsoft.com/office/drawing/2014/main" id="{75FF68FF-AEEC-4FC8-8AA9-6558A3A7631A}"/>
              </a:ext>
            </a:extLst>
          </p:cNvPr>
          <p:cNvSpPr>
            <a:spLocks noGrp="1" noRot="1" noChangeAspect="1" noChangeArrowheads="1" noTextEdit="1"/>
          </p:cNvSpPr>
          <p:nvPr>
            <p:ph type="sldImg"/>
          </p:nvPr>
        </p:nvSpPr>
        <p:spPr>
          <a:ln/>
        </p:spPr>
      </p:sp>
      <p:sp>
        <p:nvSpPr>
          <p:cNvPr id="64515" name="ノート プレースホルダ 2">
            <a:extLst>
              <a:ext uri="{FF2B5EF4-FFF2-40B4-BE49-F238E27FC236}">
                <a16:creationId xmlns:a16="http://schemas.microsoft.com/office/drawing/2014/main" id="{97FC755C-9073-4C3C-899C-7FB17AEAA2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dirty="0">
                <a:latin typeface="Arial" panose="020B0604020202020204" pitchFamily="34" charset="0"/>
              </a:rPr>
              <a:t>It means that we want to discriminate foreshocks before mainshock occurs.</a:t>
            </a:r>
          </a:p>
          <a:p>
            <a:pPr eaLnBrk="1" hangingPunct="1">
              <a:spcBef>
                <a:spcPct val="0"/>
              </a:spcBef>
            </a:pPr>
            <a:endParaRPr lang="en-GB" altLang="ja-JP" dirty="0">
              <a:latin typeface="Arial" panose="020B0604020202020204" pitchFamily="34" charset="0"/>
            </a:endParaRPr>
          </a:p>
          <a:p>
            <a:pPr eaLnBrk="1" hangingPunct="1">
              <a:spcBef>
                <a:spcPct val="0"/>
              </a:spcBef>
            </a:pPr>
            <a:r>
              <a:rPr lang="en-GB" altLang="ja-JP" dirty="0">
                <a:latin typeface="Arial" panose="020B0604020202020204" pitchFamily="34" charset="0"/>
              </a:rPr>
              <a:t>In this study, we tried to modify Ogata’s model toward more realistic and operational forecasts in 3 points.</a:t>
            </a:r>
          </a:p>
          <a:p>
            <a:pPr eaLnBrk="1" hangingPunct="1">
              <a:spcBef>
                <a:spcPct val="0"/>
              </a:spcBef>
            </a:pPr>
            <a:endParaRPr lang="en-GB" altLang="ja-JP" dirty="0">
              <a:latin typeface="Arial" panose="020B0604020202020204" pitchFamily="34" charset="0"/>
            </a:endParaRPr>
          </a:p>
          <a:p>
            <a:pPr eaLnBrk="1" hangingPunct="1">
              <a:spcBef>
                <a:spcPct val="0"/>
              </a:spcBef>
            </a:pPr>
            <a:r>
              <a:rPr lang="en-GB" altLang="ja-JP" dirty="0">
                <a:latin typeface="Arial" panose="020B0604020202020204" pitchFamily="34" charset="0"/>
              </a:rPr>
              <a:t>First, we explicitly define the forecasting period by 30 days from the last event.</a:t>
            </a:r>
          </a:p>
          <a:p>
            <a:pPr eaLnBrk="1" hangingPunct="1">
              <a:spcBef>
                <a:spcPct val="0"/>
              </a:spcBef>
            </a:pPr>
            <a:endParaRPr lang="en-GB" altLang="ja-JP" dirty="0">
              <a:latin typeface="Arial" panose="020B0604020202020204" pitchFamily="34" charset="0"/>
            </a:endParaRPr>
          </a:p>
          <a:p>
            <a:pPr eaLnBrk="1" hangingPunct="1">
              <a:spcBef>
                <a:spcPct val="0"/>
              </a:spcBef>
            </a:pPr>
            <a:r>
              <a:rPr lang="en-GB" altLang="ja-JP" dirty="0">
                <a:latin typeface="Arial" panose="020B0604020202020204" pitchFamily="34" charset="0"/>
              </a:rPr>
              <a:t>Second, we define </a:t>
            </a:r>
            <a:r>
              <a:rPr lang="en-US" altLang="ja-JP" dirty="0">
                <a:latin typeface="Arial" panose="020B0604020202020204" pitchFamily="34" charset="0"/>
              </a:rPr>
              <a:t>targets of forecast as events whose magnitudes are over the largest foreshock magnitude</a:t>
            </a:r>
            <a:r>
              <a:rPr lang="en-GB" altLang="ja-JP" dirty="0">
                <a:latin typeface="Arial" panose="020B0604020202020204" pitchFamily="34" charset="0"/>
              </a:rPr>
              <a:t>. This is not necessarily the mainshock in a cluster.</a:t>
            </a:r>
          </a:p>
          <a:p>
            <a:pPr eaLnBrk="1" hangingPunct="1">
              <a:spcBef>
                <a:spcPct val="0"/>
              </a:spcBef>
            </a:pPr>
            <a:endParaRPr lang="en-GB" altLang="ja-JP" dirty="0">
              <a:latin typeface="Arial" panose="020B0604020202020204" pitchFamily="34" charset="0"/>
            </a:endParaRPr>
          </a:p>
          <a:p>
            <a:pPr eaLnBrk="1" hangingPunct="1">
              <a:spcBef>
                <a:spcPct val="0"/>
              </a:spcBef>
            </a:pPr>
            <a:r>
              <a:rPr lang="en-GB" altLang="ja-JP" dirty="0">
                <a:latin typeface="Arial" panose="020B0604020202020204" pitchFamily="34" charset="0"/>
              </a:rPr>
              <a:t>And third we evaluate magnitudes of target events by assuming exponential distribution for magnitude gap between the largest foreshock and mainshock.</a:t>
            </a:r>
          </a:p>
          <a:p>
            <a:pPr eaLnBrk="1" hangingPunct="1">
              <a:spcBef>
                <a:spcPct val="0"/>
              </a:spcBef>
            </a:pPr>
            <a:endParaRPr lang="en-GB" altLang="ja-JP" dirty="0">
              <a:latin typeface="Arial" panose="020B0604020202020204" pitchFamily="34" charset="0"/>
            </a:endParaRPr>
          </a:p>
          <a:p>
            <a:pPr eaLnBrk="1" hangingPunct="1">
              <a:spcBef>
                <a:spcPct val="0"/>
              </a:spcBef>
            </a:pPr>
            <a:r>
              <a:rPr lang="en-GB" altLang="ja-JP" dirty="0">
                <a:latin typeface="Arial" panose="020B0604020202020204" pitchFamily="34" charset="0"/>
              </a:rPr>
              <a:t>Hereafter we’d like to introduce this model and results.</a:t>
            </a:r>
          </a:p>
          <a:p>
            <a:pPr eaLnBrk="1" hangingPunct="1">
              <a:spcBef>
                <a:spcPct val="0"/>
              </a:spcBef>
            </a:pPr>
            <a:endParaRPr lang="en-GB" altLang="ja-JP" dirty="0">
              <a:latin typeface="Arial" panose="020B0604020202020204" pitchFamily="34" charset="0"/>
            </a:endParaRPr>
          </a:p>
        </p:txBody>
      </p:sp>
      <p:sp>
        <p:nvSpPr>
          <p:cNvPr id="64516" name="スライド番号プレースホルダ 3">
            <a:extLst>
              <a:ext uri="{FF2B5EF4-FFF2-40B4-BE49-F238E27FC236}">
                <a16:creationId xmlns:a16="http://schemas.microsoft.com/office/drawing/2014/main" id="{0991C757-D984-45CF-B722-3A0DE8C42D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A3A7276-CCCF-425A-82D0-C7ED6A11A77C}"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4</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451877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a:extLst>
              <a:ext uri="{FF2B5EF4-FFF2-40B4-BE49-F238E27FC236}">
                <a16:creationId xmlns:a16="http://schemas.microsoft.com/office/drawing/2014/main" id="{0FFE90EF-B3D2-4510-A38E-82187B799B3E}"/>
              </a:ext>
            </a:extLst>
          </p:cNvPr>
          <p:cNvSpPr>
            <a:spLocks noGrp="1" noRot="1" noChangeAspect="1" noChangeArrowheads="1" noTextEdit="1"/>
          </p:cNvSpPr>
          <p:nvPr>
            <p:ph type="sldImg"/>
          </p:nvPr>
        </p:nvSpPr>
        <p:spPr>
          <a:ln/>
        </p:spPr>
      </p:sp>
      <p:sp>
        <p:nvSpPr>
          <p:cNvPr id="76803" name="ノート プレースホルダ 2">
            <a:extLst>
              <a:ext uri="{FF2B5EF4-FFF2-40B4-BE49-F238E27FC236}">
                <a16:creationId xmlns:a16="http://schemas.microsoft.com/office/drawing/2014/main" id="{7AEEC248-53BC-4857-BB1C-A503472CE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These maps show the log odds ratio for mean distance D, which is omitted in our analysis.</a:t>
            </a:r>
          </a:p>
          <a:p>
            <a:pPr eaLnBrk="1" hangingPunct="1">
              <a:spcBef>
                <a:spcPct val="0"/>
              </a:spcBef>
            </a:pPr>
            <a:r>
              <a:rPr lang="en-US" altLang="ja-JP" dirty="0">
                <a:latin typeface="Arial" panose="020B0604020202020204" pitchFamily="34" charset="0"/>
              </a:rPr>
              <a:t>But if we add this term, we obtain following results.</a:t>
            </a:r>
          </a:p>
          <a:p>
            <a:pPr eaLnBrk="1" hangingPunct="1">
              <a:spcBef>
                <a:spcPct val="0"/>
              </a:spcBef>
            </a:pPr>
            <a:r>
              <a:rPr lang="en-US" altLang="ja-JP" dirty="0">
                <a:latin typeface="Arial" panose="020B0604020202020204" pitchFamily="34" charset="0"/>
              </a:rPr>
              <a:t>The log odds ratio seems almost independent on mean distance D and so it is no use to add this term in our model.</a:t>
            </a:r>
          </a:p>
        </p:txBody>
      </p:sp>
      <p:sp>
        <p:nvSpPr>
          <p:cNvPr id="76804" name="スライド番号プレースホルダ 3">
            <a:extLst>
              <a:ext uri="{FF2B5EF4-FFF2-40B4-BE49-F238E27FC236}">
                <a16:creationId xmlns:a16="http://schemas.microsoft.com/office/drawing/2014/main" id="{159F8E08-4AEA-4082-AB94-47D60EADD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511C268-CE95-4CFC-9C26-E938F6768AE0}"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40</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734063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a:extLst>
              <a:ext uri="{FF2B5EF4-FFF2-40B4-BE49-F238E27FC236}">
                <a16:creationId xmlns:a16="http://schemas.microsoft.com/office/drawing/2014/main" id="{B2F461A7-8E82-4627-83C5-EE9670D1C883}"/>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F206C73E-E5FE-4BFF-B28E-4CE40F65EA5B}"/>
              </a:ext>
            </a:extLst>
          </p:cNvPr>
          <p:cNvSpPr>
            <a:spLocks noGrp="1"/>
          </p:cNvSpPr>
          <p:nvPr>
            <p:ph type="body" idx="1"/>
          </p:nvPr>
        </p:nvSpPr>
        <p:spPr/>
        <p:txBody>
          <a:bodyPr/>
          <a:lstStyle/>
          <a:p>
            <a:pPr eaLnBrk="1" hangingPunct="1">
              <a:spcBef>
                <a:spcPct val="0"/>
              </a:spcBef>
              <a:defRPr/>
            </a:pPr>
            <a:r>
              <a:rPr lang="en-US" altLang="ja-JP" dirty="0">
                <a:latin typeface="+mn-lt"/>
                <a:ea typeface="+mn-ea"/>
              </a:rPr>
              <a:t>Then, we validate predictive performance of our model by the validation dataset from 2000 to 3 days ago.</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As in the same manner as the previous analysis,</a:t>
            </a:r>
          </a:p>
          <a:p>
            <a:pPr eaLnBrk="1" hangingPunct="1">
              <a:spcBef>
                <a:spcPct val="0"/>
              </a:spcBef>
              <a:defRPr/>
            </a:pPr>
            <a:r>
              <a:rPr lang="en-US" altLang="ja-JP" dirty="0">
                <a:latin typeface="+mn-lt"/>
                <a:ea typeface="+mn-ea"/>
              </a:rPr>
              <a:t>We compare the evaluated foreshock probability and actual portion of foreshocks in the validation dataset in this table.</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The evaluated foreshock probabilities for growing seismic clusters of fixed cluster sizes </a:t>
            </a:r>
            <a:r>
              <a:rPr lang="en-US" altLang="ja-JP" i="1" dirty="0">
                <a:latin typeface="+mn-lt"/>
                <a:ea typeface="+mn-ea"/>
              </a:rPr>
              <a:t>N</a:t>
            </a:r>
            <a:r>
              <a:rPr lang="en-US" altLang="ja-JP" dirty="0">
                <a:latin typeface="+mn-lt"/>
                <a:ea typeface="+mn-ea"/>
              </a:rPr>
              <a:t> = 2, 5, 10 are tabulated in 10% intervals.</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The foreshock probability reaches over 80% at maximum and it was actually foreshock.</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We count all clusters and foreshock clusters corresponding with each cell and calculate portion of foreshocks.</a:t>
            </a:r>
          </a:p>
          <a:p>
            <a:pPr eaLnBrk="1" hangingPunct="1">
              <a:spcBef>
                <a:spcPct val="0"/>
              </a:spcBef>
              <a:defRPr/>
            </a:pPr>
            <a:endParaRPr lang="en-GB" altLang="ja-JP" dirty="0"/>
          </a:p>
        </p:txBody>
      </p:sp>
      <p:sp>
        <p:nvSpPr>
          <p:cNvPr id="80900" name="スライド番号プレースホルダ 3">
            <a:extLst>
              <a:ext uri="{FF2B5EF4-FFF2-40B4-BE49-F238E27FC236}">
                <a16:creationId xmlns:a16="http://schemas.microsoft.com/office/drawing/2014/main" id="{192FD9A2-6ED6-4B11-AA58-FDE25CB312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828432C-098E-4F9D-952B-C04EBD8C401B}"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41</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893614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a:extLst>
              <a:ext uri="{FF2B5EF4-FFF2-40B4-BE49-F238E27FC236}">
                <a16:creationId xmlns:a16="http://schemas.microsoft.com/office/drawing/2014/main" id="{2DD9520E-9CA6-4369-A1A4-0FA5A14A2DF3}"/>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11FDD734-1118-47BA-8D21-E52874962C67}"/>
              </a:ext>
            </a:extLst>
          </p:cNvPr>
          <p:cNvSpPr>
            <a:spLocks noGrp="1"/>
          </p:cNvSpPr>
          <p:nvPr>
            <p:ph type="body" idx="1"/>
          </p:nvPr>
        </p:nvSpPr>
        <p:spPr/>
        <p:txBody>
          <a:bodyPr/>
          <a:lstStyle/>
          <a:p>
            <a:pPr eaLnBrk="1" hangingPunct="1">
              <a:spcBef>
                <a:spcPct val="0"/>
              </a:spcBef>
              <a:defRPr/>
            </a:pPr>
            <a:r>
              <a:rPr lang="en-US" altLang="ja-JP" dirty="0">
                <a:latin typeface="+mn-lt"/>
                <a:ea typeface="+mn-ea"/>
              </a:rPr>
              <a:t>At last, we’d like to give an answer for a natural question “How soon the target events occur?”</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Because forecasting time horizon at 50 days is a bit long,</a:t>
            </a:r>
          </a:p>
          <a:p>
            <a:pPr eaLnBrk="1" hangingPunct="1">
              <a:spcBef>
                <a:spcPct val="0"/>
              </a:spcBef>
              <a:defRPr/>
            </a:pPr>
            <a:r>
              <a:rPr lang="en-US" altLang="ja-JP" dirty="0">
                <a:latin typeface="+mn-lt"/>
                <a:ea typeface="+mn-ea"/>
              </a:rPr>
              <a:t>we might want to know the risk of large earthquakes in shorter period.</a:t>
            </a:r>
          </a:p>
          <a:p>
            <a:pPr eaLnBrk="1" hangingPunct="1">
              <a:spcBef>
                <a:spcPct val="0"/>
              </a:spcBef>
              <a:defRPr/>
            </a:pPr>
            <a:endParaRPr lang="en-US" altLang="ja-JP" dirty="0">
              <a:latin typeface="+mn-lt"/>
              <a:ea typeface="+mn-ea"/>
            </a:endParaRPr>
          </a:p>
          <a:p>
            <a:pPr eaLnBrk="1" hangingPunct="1">
              <a:spcBef>
                <a:spcPct val="0"/>
              </a:spcBef>
              <a:defRPr/>
            </a:pPr>
            <a:r>
              <a:rPr lang="en-GB" altLang="ja-JP" dirty="0">
                <a:latin typeface="+mn-lt"/>
                <a:ea typeface="+mn-ea"/>
              </a:rPr>
              <a:t>here we show the cumulative distribution of time interval between foreshocks and target events.</a:t>
            </a:r>
          </a:p>
          <a:p>
            <a:pPr eaLnBrk="1" hangingPunct="1">
              <a:spcBef>
                <a:spcPct val="0"/>
              </a:spcBef>
              <a:defRPr/>
            </a:pPr>
            <a:r>
              <a:rPr lang="en-GB" altLang="ja-JP" dirty="0">
                <a:latin typeface="+mn-lt"/>
                <a:ea typeface="+mn-ea"/>
              </a:rPr>
              <a:t>According to this curve, about~</a:t>
            </a:r>
          </a:p>
          <a:p>
            <a:pPr eaLnBrk="1" hangingPunct="1">
              <a:spcBef>
                <a:spcPct val="0"/>
              </a:spcBef>
              <a:defRPr/>
            </a:pPr>
            <a:endParaRPr lang="en-US" altLang="ja-JP" dirty="0">
              <a:latin typeface="+mn-lt"/>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kern="1200" dirty="0">
                <a:solidFill>
                  <a:schemeClr val="tx1"/>
                </a:solidFill>
                <a:latin typeface="Arial" charset="0"/>
                <a:ea typeface="ＭＳ Ｐ明朝" pitchFamily="18" charset="-128"/>
                <a:cs typeface="+mn-cs"/>
              </a:rPr>
              <a:t>We should note that this is only a rough estimate because it may depend on some features of clusters.</a:t>
            </a:r>
          </a:p>
          <a:p>
            <a:pPr eaLnBrk="1" hangingPunct="1">
              <a:spcBef>
                <a:spcPct val="0"/>
              </a:spcBef>
              <a:defRPr/>
            </a:pPr>
            <a:endParaRPr lang="en-US" altLang="ja-JP" dirty="0">
              <a:latin typeface="+mn-lt"/>
              <a:ea typeface="+mn-ea"/>
            </a:endParaRPr>
          </a:p>
        </p:txBody>
      </p:sp>
      <p:sp>
        <p:nvSpPr>
          <p:cNvPr id="70660" name="スライド番号プレースホルダ 3">
            <a:extLst>
              <a:ext uri="{FF2B5EF4-FFF2-40B4-BE49-F238E27FC236}">
                <a16:creationId xmlns:a16="http://schemas.microsoft.com/office/drawing/2014/main" id="{EAE03A2C-A2D5-440A-B90E-7071C606DF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6BDD413-1C1D-4CBC-8BA8-884A06849E43}"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42</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099632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a:extLst>
              <a:ext uri="{FF2B5EF4-FFF2-40B4-BE49-F238E27FC236}">
                <a16:creationId xmlns:a16="http://schemas.microsoft.com/office/drawing/2014/main" id="{9647AC8E-3486-4540-B735-E06EB0181D0A}"/>
              </a:ext>
            </a:extLst>
          </p:cNvPr>
          <p:cNvSpPr>
            <a:spLocks noGrp="1" noRot="1" noChangeAspect="1" noChangeArrowheads="1" noTextEdit="1"/>
          </p:cNvSpPr>
          <p:nvPr>
            <p:ph type="sldImg"/>
          </p:nvPr>
        </p:nvSpPr>
        <p:spPr>
          <a:ln/>
        </p:spPr>
      </p:sp>
      <p:sp>
        <p:nvSpPr>
          <p:cNvPr id="87043" name="ノート プレースホルダ 2">
            <a:extLst>
              <a:ext uri="{FF2B5EF4-FFF2-40B4-BE49-F238E27FC236}">
                <a16:creationId xmlns:a16="http://schemas.microsoft.com/office/drawing/2014/main" id="{5578046C-E696-47F0-82AE-CFDCD69A80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dirty="0">
                <a:latin typeface="Arial" panose="020B0604020202020204" pitchFamily="34" charset="0"/>
              </a:rPr>
              <a:t>This is the summary.</a:t>
            </a:r>
          </a:p>
        </p:txBody>
      </p:sp>
      <p:sp>
        <p:nvSpPr>
          <p:cNvPr id="87044" name="スライド番号プレースホルダ 3">
            <a:extLst>
              <a:ext uri="{FF2B5EF4-FFF2-40B4-BE49-F238E27FC236}">
                <a16:creationId xmlns:a16="http://schemas.microsoft.com/office/drawing/2014/main" id="{0E2A734C-F2DA-469C-8ADE-BC65DEC252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2FBC566D-C889-4D8A-B320-A84DBCB43F99}"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43</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a:extLst>
              <a:ext uri="{FF2B5EF4-FFF2-40B4-BE49-F238E27FC236}">
                <a16:creationId xmlns:a16="http://schemas.microsoft.com/office/drawing/2014/main" id="{D05C858B-0B78-4B8B-BE3C-8A6CF340B78E}"/>
              </a:ext>
            </a:extLst>
          </p:cNvPr>
          <p:cNvSpPr txBox="1">
            <a:spLocks noGrp="1" noChangeArrowheads="1"/>
          </p:cNvSpPr>
          <p:nvPr/>
        </p:nvSpPr>
        <p:spPr bwMode="auto">
          <a:xfrm>
            <a:off x="4022725"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0" tIns="48090" rIns="96180" bIns="48090"/>
          <a:lstStyle>
            <a:lvl1pPr defTabSz="9620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20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a:spcBef>
                <a:spcPct val="0"/>
              </a:spcBef>
            </a:pPr>
            <a:fld id="{16ECC19D-462C-4360-A99B-D142224968D9}" type="datetime1">
              <a:rPr kumimoji="0" lang="ja-JP" altLang="en-US" sz="1000">
                <a:solidFill>
                  <a:srgbClr val="FF0000"/>
                </a:solidFill>
                <a:latin typeface="Times New Roman" panose="02020603050405020304" pitchFamily="18" charset="0"/>
                <a:ea typeface="ＭＳ Ｐゴシック" panose="020B0600070205080204" pitchFamily="50" charset="-128"/>
              </a:rPr>
              <a:pPr algn="r">
                <a:spcBef>
                  <a:spcPct val="0"/>
                </a:spcBef>
              </a:pPr>
              <a:t>2019/10/6</a:t>
            </a:fld>
            <a:endParaRPr kumimoji="0" lang="en-US" altLang="ja-JP" sz="1000">
              <a:solidFill>
                <a:srgbClr val="FF0000"/>
              </a:solidFill>
              <a:latin typeface="Times New Roman" panose="02020603050405020304" pitchFamily="18" charset="0"/>
              <a:ea typeface="ＭＳ Ｐゴシック" panose="020B0600070205080204" pitchFamily="50" charset="-128"/>
            </a:endParaRPr>
          </a:p>
        </p:txBody>
      </p:sp>
      <p:sp>
        <p:nvSpPr>
          <p:cNvPr id="89091" name="Rectangle 13">
            <a:extLst>
              <a:ext uri="{FF2B5EF4-FFF2-40B4-BE49-F238E27FC236}">
                <a16:creationId xmlns:a16="http://schemas.microsoft.com/office/drawing/2014/main" id="{6D757792-B669-43F2-AF41-DD81F2257301}"/>
              </a:ext>
            </a:extLst>
          </p:cNvPr>
          <p:cNvSpPr txBox="1">
            <a:spLocks noGrp="1" noChangeArrowheads="1"/>
          </p:cNvSpPr>
          <p:nvPr/>
        </p:nvSpPr>
        <p:spPr bwMode="auto">
          <a:xfrm>
            <a:off x="4022725"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0" tIns="48090" rIns="96180" bIns="48090" anchor="b"/>
          <a:lstStyle>
            <a:lvl1pPr defTabSz="9620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20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20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a:spcBef>
                <a:spcPct val="0"/>
              </a:spcBef>
            </a:pPr>
            <a:fld id="{B69F3052-D5BB-4D7C-BD1B-7ECE08FEE450}" type="slidenum">
              <a:rPr kumimoji="0" lang="ja-JP" altLang="en-US" sz="1000">
                <a:solidFill>
                  <a:srgbClr val="FF0000"/>
                </a:solidFill>
                <a:latin typeface="Times New Roman" panose="02020603050405020304" pitchFamily="18" charset="0"/>
                <a:ea typeface="ＭＳ Ｐゴシック" panose="020B0600070205080204" pitchFamily="50" charset="-128"/>
              </a:rPr>
              <a:pPr algn="r">
                <a:spcBef>
                  <a:spcPct val="0"/>
                </a:spcBef>
              </a:pPr>
              <a:t>44</a:t>
            </a:fld>
            <a:endParaRPr kumimoji="0" lang="en-US" altLang="ja-JP" sz="1000">
              <a:solidFill>
                <a:srgbClr val="FF0000"/>
              </a:solidFill>
              <a:latin typeface="Times New Roman" panose="02020603050405020304" pitchFamily="18" charset="0"/>
              <a:ea typeface="ＭＳ Ｐゴシック" panose="020B0600070205080204" pitchFamily="50" charset="-128"/>
            </a:endParaRPr>
          </a:p>
        </p:txBody>
      </p:sp>
      <p:sp>
        <p:nvSpPr>
          <p:cNvPr id="89092" name="Rectangle 2">
            <a:extLst>
              <a:ext uri="{FF2B5EF4-FFF2-40B4-BE49-F238E27FC236}">
                <a16:creationId xmlns:a16="http://schemas.microsoft.com/office/drawing/2014/main" id="{EA53D84A-D5BA-4C87-8D51-F8AB45C1E912}"/>
              </a:ext>
            </a:extLst>
          </p:cNvPr>
          <p:cNvSpPr>
            <a:spLocks noGrp="1" noRot="1" noChangeAspect="1" noChangeArrowheads="1" noTextEdit="1"/>
          </p:cNvSpPr>
          <p:nvPr>
            <p:ph type="sldImg"/>
          </p:nvPr>
        </p:nvSpPr>
        <p:spPr>
          <a:xfrm>
            <a:off x="993775" y="766763"/>
            <a:ext cx="5116513" cy="3836987"/>
          </a:xfrm>
          <a:ln/>
        </p:spPr>
      </p:sp>
      <p:sp>
        <p:nvSpPr>
          <p:cNvPr id="89093" name="Rectangle 3">
            <a:extLst>
              <a:ext uri="{FF2B5EF4-FFF2-40B4-BE49-F238E27FC236}">
                <a16:creationId xmlns:a16="http://schemas.microsoft.com/office/drawing/2014/main" id="{AE83EF99-E73A-44B1-82F0-9DEA059743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0" tIns="48090" rIns="96180" bIns="48090"/>
          <a:lstStyle/>
          <a:p>
            <a:pPr eaLnBrk="1" hangingPunct="1"/>
            <a:endParaRPr lang="ja-JP"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a:extLst>
              <a:ext uri="{FF2B5EF4-FFF2-40B4-BE49-F238E27FC236}">
                <a16:creationId xmlns:a16="http://schemas.microsoft.com/office/drawing/2014/main" id="{3387354F-8224-4C73-B46E-02C6FFA0DF82}"/>
              </a:ext>
            </a:extLst>
          </p:cNvPr>
          <p:cNvSpPr>
            <a:spLocks noGrp="1" noRot="1" noChangeAspect="1" noChangeArrowheads="1" noTextEdit="1"/>
          </p:cNvSpPr>
          <p:nvPr>
            <p:ph type="sldImg"/>
          </p:nvPr>
        </p:nvSpPr>
        <p:spPr>
          <a:ln/>
        </p:spPr>
      </p:sp>
      <p:sp>
        <p:nvSpPr>
          <p:cNvPr id="68611" name="ノート プレースホルダ 2">
            <a:extLst>
              <a:ext uri="{FF2B5EF4-FFF2-40B4-BE49-F238E27FC236}">
                <a16:creationId xmlns:a16="http://schemas.microsoft.com/office/drawing/2014/main" id="{2E289CD6-C6F7-48FB-BB23-5383617FAA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The first one is </a:t>
            </a:r>
            <a:r>
              <a:rPr lang="en-US" altLang="ja-JP" sz="1200" dirty="0">
                <a:solidFill>
                  <a:srgbClr val="3333FF"/>
                </a:solidFill>
              </a:rPr>
              <a:t>Japan Meteorological Agency catalogue of Magnitude 4 or larger observed in that region around </a:t>
            </a:r>
            <a:r>
              <a:rPr lang="en-US" altLang="ja-JP" dirty="0">
                <a:latin typeface="Arial" panose="020B0604020202020204" pitchFamily="34" charset="0"/>
              </a:rPr>
              <a:t> Japan.</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The second one is international catalog of magnitude 4.7 or larger.</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We train our model by those catalog before 2000 and validate it by those after 2000.</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Then I’d like to begin with Japanese catalog.</a:t>
            </a:r>
          </a:p>
        </p:txBody>
      </p:sp>
      <p:sp>
        <p:nvSpPr>
          <p:cNvPr id="68612" name="スライド番号プレースホルダ 3">
            <a:extLst>
              <a:ext uri="{FF2B5EF4-FFF2-40B4-BE49-F238E27FC236}">
                <a16:creationId xmlns:a16="http://schemas.microsoft.com/office/drawing/2014/main" id="{95E48E9B-6170-4D61-AE50-668FF259B0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F0366516-C4D0-4943-B0FF-502D893EE1FC}"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5</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99710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a:extLst>
              <a:ext uri="{FF2B5EF4-FFF2-40B4-BE49-F238E27FC236}">
                <a16:creationId xmlns:a16="http://schemas.microsoft.com/office/drawing/2014/main" id="{23150ED4-BB42-4A89-B7A5-971522E52B5B}"/>
              </a:ext>
            </a:extLst>
          </p:cNvPr>
          <p:cNvSpPr>
            <a:spLocks noGrp="1" noRot="1" noChangeAspect="1" noChangeArrowheads="1" noTextEdit="1"/>
          </p:cNvSpPr>
          <p:nvPr>
            <p:ph type="sldImg"/>
          </p:nvPr>
        </p:nvSpPr>
        <p:spPr>
          <a:ln/>
        </p:spPr>
      </p:sp>
      <p:sp>
        <p:nvSpPr>
          <p:cNvPr id="66563" name="ノート プレースホルダ 2">
            <a:extLst>
              <a:ext uri="{FF2B5EF4-FFF2-40B4-BE49-F238E27FC236}">
                <a16:creationId xmlns:a16="http://schemas.microsoft.com/office/drawing/2014/main" id="{1BE01A83-F7A8-486A-A9BC-8259481AE7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ja-JP">
                <a:latin typeface="Arial" panose="020B0604020202020204" pitchFamily="34" charset="0"/>
              </a:rPr>
              <a:t>Then I’d like to explain the model along the 5 steps in turn.</a:t>
            </a:r>
          </a:p>
          <a:p>
            <a:pPr eaLnBrk="1" hangingPunct="1">
              <a:spcBef>
                <a:spcPct val="0"/>
              </a:spcBef>
            </a:pPr>
            <a:endParaRPr lang="en-GB" altLang="ja-JP">
              <a:latin typeface="Arial" panose="020B0604020202020204" pitchFamily="34" charset="0"/>
            </a:endParaRPr>
          </a:p>
          <a:p>
            <a:pPr eaLnBrk="1" hangingPunct="1">
              <a:spcBef>
                <a:spcPct val="0"/>
              </a:spcBef>
            </a:pPr>
            <a:endParaRPr lang="en-GB" altLang="ja-JP">
              <a:latin typeface="Arial" panose="020B0604020202020204" pitchFamily="34" charset="0"/>
            </a:endParaRPr>
          </a:p>
        </p:txBody>
      </p:sp>
      <p:sp>
        <p:nvSpPr>
          <p:cNvPr id="66564" name="スライド番号プレースホルダ 3">
            <a:extLst>
              <a:ext uri="{FF2B5EF4-FFF2-40B4-BE49-F238E27FC236}">
                <a16:creationId xmlns:a16="http://schemas.microsoft.com/office/drawing/2014/main" id="{2E9A9A0E-64AC-4842-8471-C398791636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09BD8D5-1F06-437F-8BE6-B637AFDA2017}"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6</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ja-JP" dirty="0"/>
              <a:t>The</a:t>
            </a:r>
            <a:r>
              <a:rPr lang="en-GB" altLang="ja-JP" baseline="0" dirty="0"/>
              <a:t> first clustering step is necessary and important to define foreshocks to be discriminated.</a:t>
            </a:r>
            <a:endParaRPr lang="en-GB" altLang="ja-JP" dirty="0"/>
          </a:p>
          <a:p>
            <a:pPr eaLnBrk="1" hangingPunct="1">
              <a:spcBef>
                <a:spcPct val="0"/>
              </a:spcBef>
            </a:pPr>
            <a:endParaRPr lang="en-GB" altLang="ja-JP" dirty="0"/>
          </a:p>
          <a:p>
            <a:pPr eaLnBrk="1" hangingPunct="1">
              <a:spcBef>
                <a:spcPct val="0"/>
              </a:spcBef>
            </a:pPr>
            <a:r>
              <a:rPr lang="en-GB" altLang="ja-JP" dirty="0"/>
              <a:t>There are so many clustering</a:t>
            </a:r>
            <a:r>
              <a:rPr lang="en-GB" altLang="ja-JP" baseline="0" dirty="0"/>
              <a:t> methods for seismicity, but most of them can be classified in 3 types, window, link and stochastic methods.</a:t>
            </a:r>
          </a:p>
          <a:p>
            <a:pPr marL="0" marR="0" lvl="1" indent="0" algn="l" defTabSz="914400" rtl="0" eaLnBrk="1" fontAlgn="base" latinLnBrk="0" hangingPunct="1">
              <a:lnSpc>
                <a:spcPct val="100000"/>
              </a:lnSpc>
              <a:spcBef>
                <a:spcPct val="0"/>
              </a:spcBef>
              <a:spcAft>
                <a:spcPct val="0"/>
              </a:spcAft>
              <a:buClrTx/>
              <a:buSzTx/>
              <a:buFontTx/>
              <a:buNone/>
              <a:tabLst/>
              <a:defRPr/>
            </a:pPr>
            <a:endParaRPr lang="en-GB" altLang="ja-JP" dirty="0"/>
          </a:p>
          <a:p>
            <a:pPr marL="0" marR="0" lvl="1" indent="0" algn="l" defTabSz="914400" rtl="0" eaLnBrk="1" fontAlgn="base" latinLnBrk="0" hangingPunct="1">
              <a:lnSpc>
                <a:spcPct val="100000"/>
              </a:lnSpc>
              <a:spcBef>
                <a:spcPct val="0"/>
              </a:spcBef>
              <a:spcAft>
                <a:spcPct val="0"/>
              </a:spcAft>
              <a:buClrTx/>
              <a:buSzTx/>
              <a:buFontTx/>
              <a:buNone/>
              <a:tabLst/>
              <a:defRPr/>
            </a:pPr>
            <a:r>
              <a:rPr lang="en-GB" altLang="ja-JP" dirty="0"/>
              <a:t>But </a:t>
            </a:r>
            <a:r>
              <a:rPr lang="en-GB" altLang="ja-JP" baseline="0" dirty="0"/>
              <a:t>because </a:t>
            </a:r>
            <a:r>
              <a:rPr lang="en-US" altLang="ja-JP" sz="1200" baseline="0" dirty="0"/>
              <a:t>c</a:t>
            </a:r>
            <a:r>
              <a:rPr lang="en-US" altLang="ja-JP" sz="1200" dirty="0"/>
              <a:t>lusters should be made</a:t>
            </a:r>
            <a:r>
              <a:rPr lang="en-US" altLang="ja-JP" sz="1200" baseline="0" dirty="0"/>
              <a:t> </a:t>
            </a:r>
            <a:r>
              <a:rPr lang="en-US" altLang="ja-JP" sz="1200" dirty="0"/>
              <a:t>before mainshocks to be forecasted,</a:t>
            </a:r>
            <a:r>
              <a:rPr lang="en-GB" altLang="ja-JP" sz="1200" baseline="0" dirty="0"/>
              <a:t> window </a:t>
            </a:r>
            <a:r>
              <a:rPr lang="en-US" altLang="ja-JP" sz="1200" baseline="0" dirty="0"/>
              <a:t>m</a:t>
            </a:r>
            <a:r>
              <a:rPr lang="en-US" altLang="ja-JP" sz="1200" dirty="0"/>
              <a:t>ethod that makes a window using mainshock information cannot be applied</a:t>
            </a:r>
            <a:endParaRPr lang="en-GB" altLang="ja-JP" dirty="0"/>
          </a:p>
          <a:p>
            <a:pPr eaLnBrk="1" hangingPunct="1">
              <a:spcBef>
                <a:spcPct val="0"/>
              </a:spcBef>
            </a:pPr>
            <a:endParaRPr lang="en-GB" altLang="ja-JP"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1200" dirty="0"/>
              <a:t>Once clusters are made, we can define mainshocks, aftershocks and foreshocks within clusters.</a:t>
            </a:r>
          </a:p>
          <a:p>
            <a:pPr eaLnBrk="1" hangingPunct="1">
              <a:spcBef>
                <a:spcPct val="0"/>
              </a:spcBef>
            </a:pPr>
            <a:endParaRPr lang="en-GB" altLang="ja-JP" dirty="0"/>
          </a:p>
        </p:txBody>
      </p:sp>
      <p:sp>
        <p:nvSpPr>
          <p:cNvPr id="358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B98231B7-734E-4055-BABF-2271BA51D5CD}" type="slidenum">
              <a:rPr lang="en-GB" altLang="ja-JP" smtClean="0">
                <a:solidFill>
                  <a:srgbClr val="000000"/>
                </a:solidFill>
              </a:rPr>
              <a:pPr eaLnBrk="1" fontAlgn="base" hangingPunct="1">
                <a:spcBef>
                  <a:spcPct val="0"/>
                </a:spcBef>
                <a:spcAft>
                  <a:spcPct val="0"/>
                </a:spcAft>
              </a:pPr>
              <a:t>7</a:t>
            </a:fld>
            <a:endParaRPr lang="en-GB" altLang="ja-JP">
              <a:solidFill>
                <a:srgbClr val="000000"/>
              </a:solidFill>
            </a:endParaRPr>
          </a:p>
        </p:txBody>
      </p:sp>
    </p:spTree>
    <p:extLst>
      <p:ext uri="{BB962C8B-B14F-4D97-AF65-F5344CB8AC3E}">
        <p14:creationId xmlns:p14="http://schemas.microsoft.com/office/powerpoint/2010/main" val="255047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a:extLst>
              <a:ext uri="{FF2B5EF4-FFF2-40B4-BE49-F238E27FC236}">
                <a16:creationId xmlns:a16="http://schemas.microsoft.com/office/drawing/2014/main" id="{3387354F-8224-4C73-B46E-02C6FFA0DF82}"/>
              </a:ext>
            </a:extLst>
          </p:cNvPr>
          <p:cNvSpPr>
            <a:spLocks noGrp="1" noRot="1" noChangeAspect="1" noChangeArrowheads="1" noTextEdit="1"/>
          </p:cNvSpPr>
          <p:nvPr>
            <p:ph type="sldImg"/>
          </p:nvPr>
        </p:nvSpPr>
        <p:spPr>
          <a:ln/>
        </p:spPr>
      </p:sp>
      <p:sp>
        <p:nvSpPr>
          <p:cNvPr id="68611" name="ノート プレースホルダ 2">
            <a:extLst>
              <a:ext uri="{FF2B5EF4-FFF2-40B4-BE49-F238E27FC236}">
                <a16:creationId xmlns:a16="http://schemas.microsoft.com/office/drawing/2014/main" id="{2E289CD6-C6F7-48FB-BB23-5383617FAA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anose="020B0604020202020204" pitchFamily="34" charset="0"/>
              </a:rPr>
              <a:t>In our study,</a:t>
            </a:r>
          </a:p>
          <a:p>
            <a:pPr eaLnBrk="1" hangingPunct="1">
              <a:spcBef>
                <a:spcPct val="0"/>
              </a:spcBef>
            </a:pPr>
            <a:endParaRPr lang="en-US" altLang="ja-JP" dirty="0">
              <a:latin typeface="Arial" panose="020B0604020202020204" pitchFamily="34" charset="0"/>
            </a:endParaRPr>
          </a:p>
          <a:p>
            <a:pPr eaLnBrk="1" hangingPunct="1">
              <a:spcBef>
                <a:spcPct val="0"/>
              </a:spcBef>
            </a:pPr>
            <a:r>
              <a:rPr lang="en-US" altLang="ja-JP" dirty="0">
                <a:latin typeface="Arial" panose="020B0604020202020204" pitchFamily="34" charset="0"/>
              </a:rPr>
              <a:t>We define space-time distance by this formula with the exchange rate c.</a:t>
            </a:r>
          </a:p>
          <a:p>
            <a:pPr eaLnBrk="1" hangingPunct="1">
              <a:spcBef>
                <a:spcPct val="0"/>
              </a:spcBef>
            </a:pPr>
            <a:r>
              <a:rPr lang="en-US" altLang="ja-JP" sz="1200" dirty="0"/>
              <a:t>The</a:t>
            </a:r>
            <a:r>
              <a:rPr lang="ja-JP" altLang="en-US" sz="1200" dirty="0"/>
              <a:t> </a:t>
            </a:r>
            <a:r>
              <a:rPr lang="en-US" altLang="ja-JP" sz="1200" dirty="0"/>
              <a:t>threshold of link is 33.33km </a:t>
            </a:r>
            <a:r>
              <a:rPr lang="en-US" altLang="ja-JP" dirty="0">
                <a:latin typeface="Arial" panose="020B0604020202020204" pitchFamily="34" charset="0"/>
              </a:rPr>
              <a:t>corresponding to 0.3 degree in latitude</a:t>
            </a:r>
          </a:p>
          <a:p>
            <a:pPr eaLnBrk="1" hangingPunct="1">
              <a:spcBef>
                <a:spcPct val="0"/>
              </a:spcBef>
            </a:pPr>
            <a:endParaRPr lang="en-US" altLang="ja-JP" dirty="0">
              <a:latin typeface="Arial" panose="020B0604020202020204" pitchFamily="34" charset="0"/>
            </a:endParaRPr>
          </a:p>
          <a:p>
            <a:pPr eaLnBrk="1" hangingPunct="1">
              <a:spcBef>
                <a:spcPct val="0"/>
              </a:spcBef>
            </a:pPr>
            <a:endParaRPr lang="en-US" altLang="ja-JP" dirty="0">
              <a:latin typeface="Arial" panose="020B0604020202020204" pitchFamily="34" charset="0"/>
            </a:endParaRPr>
          </a:p>
        </p:txBody>
      </p:sp>
      <p:sp>
        <p:nvSpPr>
          <p:cNvPr id="68612" name="スライド番号プレースホルダ 3">
            <a:extLst>
              <a:ext uri="{FF2B5EF4-FFF2-40B4-BE49-F238E27FC236}">
                <a16:creationId xmlns:a16="http://schemas.microsoft.com/office/drawing/2014/main" id="{95E48E9B-6170-4D61-AE50-668FF259B0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F0366516-C4D0-4943-B0FF-502D893EE1FC}"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8</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79366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a:extLst>
              <a:ext uri="{FF2B5EF4-FFF2-40B4-BE49-F238E27FC236}">
                <a16:creationId xmlns:a16="http://schemas.microsoft.com/office/drawing/2014/main" id="{2DD9520E-9CA6-4369-A1A4-0FA5A14A2DF3}"/>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11FDD734-1118-47BA-8D21-E52874962C67}"/>
              </a:ext>
            </a:extLst>
          </p:cNvPr>
          <p:cNvSpPr>
            <a:spLocks noGrp="1"/>
          </p:cNvSpPr>
          <p:nvPr>
            <p:ph type="body" idx="1"/>
          </p:nvPr>
        </p:nvSpPr>
        <p:spPr/>
        <p:txBody>
          <a:bodyPr/>
          <a:lstStyle/>
          <a:p>
            <a:pPr eaLnBrk="1" hangingPunct="1">
              <a:spcBef>
                <a:spcPct val="0"/>
              </a:spcBef>
              <a:defRPr/>
            </a:pPr>
            <a:r>
              <a:rPr lang="en-US" altLang="ja-JP" dirty="0">
                <a:latin typeface="+mn-lt"/>
                <a:ea typeface="+mn-ea"/>
              </a:rPr>
              <a:t>After clusters are made, we define Targets of Forecast and Foreshocks</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for each growing cluster, it means this is whole cluster but at this time we observed only these events and the cluster is still growing.</a:t>
            </a:r>
          </a:p>
          <a:p>
            <a:pPr eaLnBrk="1" hangingPunct="1">
              <a:spcBef>
                <a:spcPct val="0"/>
              </a:spcBef>
              <a:defRPr/>
            </a:pPr>
            <a:endParaRPr lang="en-US" altLang="ja-JP" dirty="0">
              <a:latin typeface="+mn-lt"/>
              <a:ea typeface="+mn-ea"/>
            </a:endParaRPr>
          </a:p>
          <a:p>
            <a:pPr eaLnBrk="1" hangingPunct="1">
              <a:spcBef>
                <a:spcPct val="0"/>
              </a:spcBef>
              <a:defRPr/>
            </a:pPr>
            <a:r>
              <a:rPr lang="en-US" altLang="ja-JP" dirty="0">
                <a:latin typeface="+mn-lt"/>
                <a:ea typeface="+mn-ea"/>
              </a:rPr>
              <a:t>We should note that the target event is not necessary to be the largest event in the whole cluster because further large event may occur after the target event within a cluster. </a:t>
            </a:r>
          </a:p>
          <a:p>
            <a:pPr eaLnBrk="1" hangingPunct="1">
              <a:spcBef>
                <a:spcPct val="0"/>
              </a:spcBef>
              <a:defRPr/>
            </a:pPr>
            <a:endParaRPr lang="en-US" altLang="ja-JP" dirty="0">
              <a:latin typeface="+mn-lt"/>
              <a:ea typeface="+mn-ea"/>
            </a:endParaRPr>
          </a:p>
          <a:p>
            <a:pPr eaLnBrk="1" hangingPunct="1">
              <a:spcBef>
                <a:spcPct val="0"/>
              </a:spcBef>
              <a:defRPr/>
            </a:pPr>
            <a:endParaRPr lang="en-GB" altLang="ja-JP" dirty="0"/>
          </a:p>
        </p:txBody>
      </p:sp>
      <p:sp>
        <p:nvSpPr>
          <p:cNvPr id="70660" name="スライド番号プレースホルダ 3">
            <a:extLst>
              <a:ext uri="{FF2B5EF4-FFF2-40B4-BE49-F238E27FC236}">
                <a16:creationId xmlns:a16="http://schemas.microsoft.com/office/drawing/2014/main" id="{EAE03A2C-A2D5-440A-B90E-7071C606DF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683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683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683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6BDD413-1C1D-4CBC-8BA8-884A06849E43}" type="slidenum">
              <a:rPr lang="en-GB" altLang="ja-JP" sz="1000" smtClean="0">
                <a:solidFill>
                  <a:srgbClr val="000000"/>
                </a:solidFill>
                <a:latin typeface="Calibri" panose="020F0502020204030204" pitchFamily="34" charset="0"/>
                <a:ea typeface="ＭＳ Ｐゴシック" panose="020B0600070205080204" pitchFamily="50" charset="-128"/>
              </a:rPr>
              <a:pPr eaLnBrk="1" hangingPunct="1">
                <a:spcBef>
                  <a:spcPct val="0"/>
                </a:spcBef>
              </a:pPr>
              <a:t>9</a:t>
            </a:fld>
            <a:endParaRPr lang="en-GB" altLang="ja-JP" sz="1000">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9C7E8FA4-0C1B-4094-96DC-361A7353275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AB650C4-49C5-4B1D-8DCE-D8CAE0172B7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75F138A-9B6E-43FD-A109-371E8A4B8643}"/>
              </a:ext>
            </a:extLst>
          </p:cNvPr>
          <p:cNvSpPr>
            <a:spLocks noGrp="1" noChangeArrowheads="1"/>
          </p:cNvSpPr>
          <p:nvPr>
            <p:ph type="sldNum" sz="quarter" idx="12"/>
          </p:nvPr>
        </p:nvSpPr>
        <p:spPr>
          <a:ln/>
        </p:spPr>
        <p:txBody>
          <a:bodyPr/>
          <a:lstStyle>
            <a:lvl1pPr>
              <a:defRPr/>
            </a:lvl1pPr>
          </a:lstStyle>
          <a:p>
            <a:pPr>
              <a:defRPr/>
            </a:pPr>
            <a:fld id="{0BAE5F0E-2894-425B-87F6-5B149C5D0897}" type="slidenum">
              <a:rPr lang="ja-JP" altLang="en-US"/>
              <a:pPr>
                <a:defRPr/>
              </a:pPr>
              <a:t>‹#›</a:t>
            </a:fld>
            <a:endParaRPr lang="en-US" altLang="ja-JP"/>
          </a:p>
        </p:txBody>
      </p:sp>
    </p:spTree>
    <p:extLst>
      <p:ext uri="{BB962C8B-B14F-4D97-AF65-F5344CB8AC3E}">
        <p14:creationId xmlns:p14="http://schemas.microsoft.com/office/powerpoint/2010/main" val="69190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4104954-2298-4E59-ADA7-ED52C82F2CC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7F754D9-6E78-44A0-A6F3-97228CCD439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A61F1FF-C9AF-478A-ABAD-237DF9FD6386}"/>
              </a:ext>
            </a:extLst>
          </p:cNvPr>
          <p:cNvSpPr>
            <a:spLocks noGrp="1" noChangeArrowheads="1"/>
          </p:cNvSpPr>
          <p:nvPr>
            <p:ph type="sldNum" sz="quarter" idx="12"/>
          </p:nvPr>
        </p:nvSpPr>
        <p:spPr>
          <a:ln/>
        </p:spPr>
        <p:txBody>
          <a:bodyPr/>
          <a:lstStyle>
            <a:lvl1pPr>
              <a:defRPr/>
            </a:lvl1pPr>
          </a:lstStyle>
          <a:p>
            <a:pPr>
              <a:defRPr/>
            </a:pPr>
            <a:fld id="{BC1F5CCE-BA82-4DA1-A2D9-8D3B8140FC7F}" type="slidenum">
              <a:rPr lang="ja-JP" altLang="en-US"/>
              <a:pPr>
                <a:defRPr/>
              </a:pPr>
              <a:t>‹#›</a:t>
            </a:fld>
            <a:endParaRPr lang="en-US" altLang="ja-JP"/>
          </a:p>
        </p:txBody>
      </p:sp>
    </p:spTree>
    <p:extLst>
      <p:ext uri="{BB962C8B-B14F-4D97-AF65-F5344CB8AC3E}">
        <p14:creationId xmlns:p14="http://schemas.microsoft.com/office/powerpoint/2010/main" val="391031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39E77AD-80FE-40B1-9051-5F229AFF654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EF7C5B1-1C87-40DF-BDDC-DEF6259440B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483154E-888D-4420-9740-47C9812470D8}"/>
              </a:ext>
            </a:extLst>
          </p:cNvPr>
          <p:cNvSpPr>
            <a:spLocks noGrp="1" noChangeArrowheads="1"/>
          </p:cNvSpPr>
          <p:nvPr>
            <p:ph type="sldNum" sz="quarter" idx="12"/>
          </p:nvPr>
        </p:nvSpPr>
        <p:spPr>
          <a:ln/>
        </p:spPr>
        <p:txBody>
          <a:bodyPr/>
          <a:lstStyle>
            <a:lvl1pPr>
              <a:defRPr/>
            </a:lvl1pPr>
          </a:lstStyle>
          <a:p>
            <a:pPr>
              <a:defRPr/>
            </a:pPr>
            <a:fld id="{BA59101B-2862-4269-BFBB-408C53BCE66F}" type="slidenum">
              <a:rPr lang="ja-JP" altLang="en-US"/>
              <a:pPr>
                <a:defRPr/>
              </a:pPr>
              <a:t>‹#›</a:t>
            </a:fld>
            <a:endParaRPr lang="en-US" altLang="ja-JP"/>
          </a:p>
        </p:txBody>
      </p:sp>
    </p:spTree>
    <p:extLst>
      <p:ext uri="{BB962C8B-B14F-4D97-AF65-F5344CB8AC3E}">
        <p14:creationId xmlns:p14="http://schemas.microsoft.com/office/powerpoint/2010/main" val="90987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711FC87-55BC-4972-8928-8E486CF482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67B24CC-6448-4B05-8C1E-149AE98883F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518258E-4BD1-4A6C-9E6E-CEF0BC81C500}"/>
              </a:ext>
            </a:extLst>
          </p:cNvPr>
          <p:cNvSpPr>
            <a:spLocks noGrp="1" noChangeArrowheads="1"/>
          </p:cNvSpPr>
          <p:nvPr>
            <p:ph type="sldNum" sz="quarter" idx="12"/>
          </p:nvPr>
        </p:nvSpPr>
        <p:spPr>
          <a:ln/>
        </p:spPr>
        <p:txBody>
          <a:bodyPr/>
          <a:lstStyle>
            <a:lvl1pPr>
              <a:defRPr/>
            </a:lvl1pPr>
          </a:lstStyle>
          <a:p>
            <a:pPr>
              <a:defRPr/>
            </a:pPr>
            <a:fld id="{24FDBA57-F05B-4286-A1E3-4591BDB72A00}" type="slidenum">
              <a:rPr lang="ja-JP" altLang="en-US"/>
              <a:pPr>
                <a:defRPr/>
              </a:pPr>
              <a:t>‹#›</a:t>
            </a:fld>
            <a:endParaRPr lang="en-US" altLang="ja-JP"/>
          </a:p>
        </p:txBody>
      </p:sp>
    </p:spTree>
    <p:extLst>
      <p:ext uri="{BB962C8B-B14F-4D97-AF65-F5344CB8AC3E}">
        <p14:creationId xmlns:p14="http://schemas.microsoft.com/office/powerpoint/2010/main" val="199452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1CC757E2-CC5E-4A9F-827E-5E59D63DE52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1A8EE3E-A8F7-417B-92CA-862D2C8FBE6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1711CDE-079E-43F4-8CE8-D93EF9E90DE6}"/>
              </a:ext>
            </a:extLst>
          </p:cNvPr>
          <p:cNvSpPr>
            <a:spLocks noGrp="1" noChangeArrowheads="1"/>
          </p:cNvSpPr>
          <p:nvPr>
            <p:ph type="sldNum" sz="quarter" idx="12"/>
          </p:nvPr>
        </p:nvSpPr>
        <p:spPr>
          <a:ln/>
        </p:spPr>
        <p:txBody>
          <a:bodyPr/>
          <a:lstStyle>
            <a:lvl1pPr>
              <a:defRPr/>
            </a:lvl1pPr>
          </a:lstStyle>
          <a:p>
            <a:pPr>
              <a:defRPr/>
            </a:pPr>
            <a:fld id="{AC7C99BD-ED25-4127-9A3C-B198416CA7D1}" type="slidenum">
              <a:rPr lang="ja-JP" altLang="en-US"/>
              <a:pPr>
                <a:defRPr/>
              </a:pPr>
              <a:t>‹#›</a:t>
            </a:fld>
            <a:endParaRPr lang="en-US" altLang="ja-JP"/>
          </a:p>
        </p:txBody>
      </p:sp>
    </p:spTree>
    <p:extLst>
      <p:ext uri="{BB962C8B-B14F-4D97-AF65-F5344CB8AC3E}">
        <p14:creationId xmlns:p14="http://schemas.microsoft.com/office/powerpoint/2010/main" val="15235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22B416E-46CD-4721-86B7-A8C9A53E8C7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4ACE6BDA-7909-48EB-8138-5B5CA7E5FB0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0ED176A-82DB-453F-84F7-D6295B66E5B1}"/>
              </a:ext>
            </a:extLst>
          </p:cNvPr>
          <p:cNvSpPr>
            <a:spLocks noGrp="1" noChangeArrowheads="1"/>
          </p:cNvSpPr>
          <p:nvPr>
            <p:ph type="sldNum" sz="quarter" idx="12"/>
          </p:nvPr>
        </p:nvSpPr>
        <p:spPr>
          <a:ln/>
        </p:spPr>
        <p:txBody>
          <a:bodyPr/>
          <a:lstStyle>
            <a:lvl1pPr>
              <a:defRPr/>
            </a:lvl1pPr>
          </a:lstStyle>
          <a:p>
            <a:pPr>
              <a:defRPr/>
            </a:pPr>
            <a:fld id="{D891F9A2-4B94-4B5A-839F-FF28007083C3}" type="slidenum">
              <a:rPr lang="ja-JP" altLang="en-US"/>
              <a:pPr>
                <a:defRPr/>
              </a:pPr>
              <a:t>‹#›</a:t>
            </a:fld>
            <a:endParaRPr lang="en-US" altLang="ja-JP"/>
          </a:p>
        </p:txBody>
      </p:sp>
    </p:spTree>
    <p:extLst>
      <p:ext uri="{BB962C8B-B14F-4D97-AF65-F5344CB8AC3E}">
        <p14:creationId xmlns:p14="http://schemas.microsoft.com/office/powerpoint/2010/main" val="296822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E2B244EA-8539-4799-9BE9-A8B8203D186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10E6F7CC-69BE-4062-AD46-3D928424F49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32756313-7E82-43A6-809A-2CB69F48818A}"/>
              </a:ext>
            </a:extLst>
          </p:cNvPr>
          <p:cNvSpPr>
            <a:spLocks noGrp="1" noChangeArrowheads="1"/>
          </p:cNvSpPr>
          <p:nvPr>
            <p:ph type="sldNum" sz="quarter" idx="12"/>
          </p:nvPr>
        </p:nvSpPr>
        <p:spPr>
          <a:ln/>
        </p:spPr>
        <p:txBody>
          <a:bodyPr/>
          <a:lstStyle>
            <a:lvl1pPr>
              <a:defRPr/>
            </a:lvl1pPr>
          </a:lstStyle>
          <a:p>
            <a:pPr>
              <a:defRPr/>
            </a:pPr>
            <a:fld id="{B2764A96-6427-443F-9910-44BFE046B5D3}" type="slidenum">
              <a:rPr lang="ja-JP" altLang="en-US"/>
              <a:pPr>
                <a:defRPr/>
              </a:pPr>
              <a:t>‹#›</a:t>
            </a:fld>
            <a:endParaRPr lang="en-US" altLang="ja-JP"/>
          </a:p>
        </p:txBody>
      </p:sp>
    </p:spTree>
    <p:extLst>
      <p:ext uri="{BB962C8B-B14F-4D97-AF65-F5344CB8AC3E}">
        <p14:creationId xmlns:p14="http://schemas.microsoft.com/office/powerpoint/2010/main" val="190473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11A427F2-9281-4A87-BB23-19B198CED46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6ABE0F86-43FA-446E-A0FC-64A46739BD7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DA7F2C53-AEB2-4A14-8F12-E5EC5BDAB880}"/>
              </a:ext>
            </a:extLst>
          </p:cNvPr>
          <p:cNvSpPr>
            <a:spLocks noGrp="1" noChangeArrowheads="1"/>
          </p:cNvSpPr>
          <p:nvPr>
            <p:ph type="sldNum" sz="quarter" idx="12"/>
          </p:nvPr>
        </p:nvSpPr>
        <p:spPr>
          <a:ln/>
        </p:spPr>
        <p:txBody>
          <a:bodyPr/>
          <a:lstStyle>
            <a:lvl1pPr>
              <a:defRPr/>
            </a:lvl1pPr>
          </a:lstStyle>
          <a:p>
            <a:pPr>
              <a:defRPr/>
            </a:pPr>
            <a:fld id="{68B189F9-CCE2-4C25-8248-A81D90587ADE}" type="slidenum">
              <a:rPr lang="ja-JP" altLang="en-US"/>
              <a:pPr>
                <a:defRPr/>
              </a:pPr>
              <a:t>‹#›</a:t>
            </a:fld>
            <a:endParaRPr lang="en-US" altLang="ja-JP"/>
          </a:p>
        </p:txBody>
      </p:sp>
    </p:spTree>
    <p:extLst>
      <p:ext uri="{BB962C8B-B14F-4D97-AF65-F5344CB8AC3E}">
        <p14:creationId xmlns:p14="http://schemas.microsoft.com/office/powerpoint/2010/main" val="346755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3CF0B0-0EB4-47F2-A56C-49205E72169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630075CB-1565-4580-A0CA-3418A580EF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647385C-E974-485E-B980-D7858B46F491}"/>
              </a:ext>
            </a:extLst>
          </p:cNvPr>
          <p:cNvSpPr>
            <a:spLocks noGrp="1" noChangeArrowheads="1"/>
          </p:cNvSpPr>
          <p:nvPr>
            <p:ph type="sldNum" sz="quarter" idx="12"/>
          </p:nvPr>
        </p:nvSpPr>
        <p:spPr>
          <a:ln/>
        </p:spPr>
        <p:txBody>
          <a:bodyPr/>
          <a:lstStyle>
            <a:lvl1pPr>
              <a:defRPr/>
            </a:lvl1pPr>
          </a:lstStyle>
          <a:p>
            <a:pPr>
              <a:defRPr/>
            </a:pPr>
            <a:fld id="{AA945FC6-B5CD-409E-971C-2796AD7CD8CB}" type="slidenum">
              <a:rPr lang="ja-JP" altLang="en-US"/>
              <a:pPr>
                <a:defRPr/>
              </a:pPr>
              <a:t>‹#›</a:t>
            </a:fld>
            <a:endParaRPr lang="en-US" altLang="ja-JP"/>
          </a:p>
        </p:txBody>
      </p:sp>
    </p:spTree>
    <p:extLst>
      <p:ext uri="{BB962C8B-B14F-4D97-AF65-F5344CB8AC3E}">
        <p14:creationId xmlns:p14="http://schemas.microsoft.com/office/powerpoint/2010/main" val="357328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08377A47-5015-4BCA-8605-4A26BDD9644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40A5113-28BD-4617-9AC8-C8686976B2D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31D7165-E9A4-45B6-B411-A8FB769EA707}"/>
              </a:ext>
            </a:extLst>
          </p:cNvPr>
          <p:cNvSpPr>
            <a:spLocks noGrp="1" noChangeArrowheads="1"/>
          </p:cNvSpPr>
          <p:nvPr>
            <p:ph type="sldNum" sz="quarter" idx="12"/>
          </p:nvPr>
        </p:nvSpPr>
        <p:spPr>
          <a:ln/>
        </p:spPr>
        <p:txBody>
          <a:bodyPr/>
          <a:lstStyle>
            <a:lvl1pPr>
              <a:defRPr/>
            </a:lvl1pPr>
          </a:lstStyle>
          <a:p>
            <a:pPr>
              <a:defRPr/>
            </a:pPr>
            <a:fld id="{08AA529E-F7E6-48E7-BA49-6F75678B7E1E}" type="slidenum">
              <a:rPr lang="ja-JP" altLang="en-US"/>
              <a:pPr>
                <a:defRPr/>
              </a:pPr>
              <a:t>‹#›</a:t>
            </a:fld>
            <a:endParaRPr lang="en-US" altLang="ja-JP"/>
          </a:p>
        </p:txBody>
      </p:sp>
    </p:spTree>
    <p:extLst>
      <p:ext uri="{BB962C8B-B14F-4D97-AF65-F5344CB8AC3E}">
        <p14:creationId xmlns:p14="http://schemas.microsoft.com/office/powerpoint/2010/main" val="230538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5ACA7D8E-A456-4AB4-99AC-6BF719FF777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3CCF544-E30B-4D02-A0C4-9F6D30199C7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228A429-7479-4343-8690-72BCB1405C1C}"/>
              </a:ext>
            </a:extLst>
          </p:cNvPr>
          <p:cNvSpPr>
            <a:spLocks noGrp="1" noChangeArrowheads="1"/>
          </p:cNvSpPr>
          <p:nvPr>
            <p:ph type="sldNum" sz="quarter" idx="12"/>
          </p:nvPr>
        </p:nvSpPr>
        <p:spPr>
          <a:ln/>
        </p:spPr>
        <p:txBody>
          <a:bodyPr/>
          <a:lstStyle>
            <a:lvl1pPr>
              <a:defRPr/>
            </a:lvl1pPr>
          </a:lstStyle>
          <a:p>
            <a:pPr>
              <a:defRPr/>
            </a:pPr>
            <a:fld id="{25780DD3-D389-430E-B264-3D8975CC686F}" type="slidenum">
              <a:rPr lang="ja-JP" altLang="en-US"/>
              <a:pPr>
                <a:defRPr/>
              </a:pPr>
              <a:t>‹#›</a:t>
            </a:fld>
            <a:endParaRPr lang="en-US" altLang="ja-JP"/>
          </a:p>
        </p:txBody>
      </p:sp>
    </p:spTree>
    <p:extLst>
      <p:ext uri="{BB962C8B-B14F-4D97-AF65-F5344CB8AC3E}">
        <p14:creationId xmlns:p14="http://schemas.microsoft.com/office/powerpoint/2010/main" val="260617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94ABC19-9F68-490F-86DD-ECDB9978406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F6967437-963B-4243-9AE4-D215B7D6D5C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61828" name="Rectangle 4">
            <a:extLst>
              <a:ext uri="{FF2B5EF4-FFF2-40B4-BE49-F238E27FC236}">
                <a16:creationId xmlns:a16="http://schemas.microsoft.com/office/drawing/2014/main" id="{EDB44F42-D592-4B00-966C-ACEBFC054C3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effectLst/>
                <a:latin typeface="Arial" charset="0"/>
                <a:ea typeface="+mn-ea"/>
              </a:defRPr>
            </a:lvl1pPr>
          </a:lstStyle>
          <a:p>
            <a:pPr>
              <a:defRPr/>
            </a:pPr>
            <a:endParaRPr lang="en-US" altLang="ja-JP"/>
          </a:p>
        </p:txBody>
      </p:sp>
      <p:sp>
        <p:nvSpPr>
          <p:cNvPr id="461829" name="Rectangle 5">
            <a:extLst>
              <a:ext uri="{FF2B5EF4-FFF2-40B4-BE49-F238E27FC236}">
                <a16:creationId xmlns:a16="http://schemas.microsoft.com/office/drawing/2014/main" id="{E9E97919-EE39-4BDA-9109-0307F10DE13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effectLst/>
                <a:latin typeface="Arial" charset="0"/>
                <a:ea typeface="+mn-ea"/>
              </a:defRPr>
            </a:lvl1pPr>
          </a:lstStyle>
          <a:p>
            <a:pPr>
              <a:defRPr/>
            </a:pPr>
            <a:endParaRPr lang="en-US" altLang="ja-JP"/>
          </a:p>
        </p:txBody>
      </p:sp>
      <p:sp>
        <p:nvSpPr>
          <p:cNvPr id="461830" name="Rectangle 6">
            <a:extLst>
              <a:ext uri="{FF2B5EF4-FFF2-40B4-BE49-F238E27FC236}">
                <a16:creationId xmlns:a16="http://schemas.microsoft.com/office/drawing/2014/main" id="{C476EFD4-561F-4B17-9029-804DD2409AE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pPr>
              <a:defRPr/>
            </a:pPr>
            <a:fld id="{B03E0254-CA9C-48BD-97AC-61BBC4F6B4F7}"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7788" r:id="rId1"/>
    <p:sldLayoutId id="2147497789" r:id="rId2"/>
    <p:sldLayoutId id="2147497790" r:id="rId3"/>
    <p:sldLayoutId id="2147497791" r:id="rId4"/>
    <p:sldLayoutId id="2147497792" r:id="rId5"/>
    <p:sldLayoutId id="2147497793" r:id="rId6"/>
    <p:sldLayoutId id="2147497794" r:id="rId7"/>
    <p:sldLayoutId id="2147497795" r:id="rId8"/>
    <p:sldLayoutId id="2147497796" r:id="rId9"/>
    <p:sldLayoutId id="2147497797" r:id="rId10"/>
    <p:sldLayoutId id="214749779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gif"/></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gif"/></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a:extLst>
              <a:ext uri="{FF2B5EF4-FFF2-40B4-BE49-F238E27FC236}">
                <a16:creationId xmlns:a16="http://schemas.microsoft.com/office/drawing/2014/main" id="{37006DD8-F84C-4293-8871-75B701C5F42A}"/>
              </a:ext>
            </a:extLst>
          </p:cNvPr>
          <p:cNvSpPr txBox="1">
            <a:spLocks noChangeArrowheads="1"/>
          </p:cNvSpPr>
          <p:nvPr/>
        </p:nvSpPr>
        <p:spPr bwMode="auto">
          <a:xfrm>
            <a:off x="8713788" y="-1524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bg1"/>
                </a:solidFill>
              </a:rPr>
              <a:t>7</a:t>
            </a:r>
          </a:p>
        </p:txBody>
      </p:sp>
      <p:pic>
        <p:nvPicPr>
          <p:cNvPr id="16387" name="Picture 3" descr="catfish_angry">
            <a:extLst>
              <a:ext uri="{FF2B5EF4-FFF2-40B4-BE49-F238E27FC236}">
                <a16:creationId xmlns:a16="http://schemas.microsoft.com/office/drawing/2014/main" id="{66146EAB-66B1-40AE-BA6B-8D3C7D48A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14"/>
          <a:stretch>
            <a:fillRect/>
          </a:stretch>
        </p:blipFill>
        <p:spPr bwMode="auto">
          <a:xfrm>
            <a:off x="0" y="2057400"/>
            <a:ext cx="91789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テキスト ボックス 4">
            <a:extLst>
              <a:ext uri="{FF2B5EF4-FFF2-40B4-BE49-F238E27FC236}">
                <a16:creationId xmlns:a16="http://schemas.microsoft.com/office/drawing/2014/main" id="{13AE1274-16F6-42FA-84D2-EFB75064981B}"/>
              </a:ext>
            </a:extLst>
          </p:cNvPr>
          <p:cNvSpPr txBox="1">
            <a:spLocks noChangeArrowheads="1"/>
          </p:cNvSpPr>
          <p:nvPr/>
        </p:nvSpPr>
        <p:spPr bwMode="auto">
          <a:xfrm>
            <a:off x="228600" y="0"/>
            <a:ext cx="8610600" cy="1200150"/>
          </a:xfrm>
          <a:prstGeom prst="rect">
            <a:avLst/>
          </a:prstGeom>
          <a:noFill/>
          <a:ln>
            <a:noFill/>
          </a:ln>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3600" dirty="0">
                <a:solidFill>
                  <a:schemeClr val="accent2">
                    <a:lumMod val="75000"/>
                  </a:schemeClr>
                </a:solidFill>
              </a:rPr>
              <a:t>Cluster-based discrimination of foreshocks for earthquake prediction</a:t>
            </a:r>
            <a:endParaRPr lang="ja-JP" altLang="en-US" sz="3600" b="0" dirty="0">
              <a:solidFill>
                <a:srgbClr val="FFFF00"/>
              </a:solidFill>
            </a:endParaRPr>
          </a:p>
        </p:txBody>
      </p:sp>
      <p:sp>
        <p:nvSpPr>
          <p:cNvPr id="5" name="字幕 2">
            <a:extLst>
              <a:ext uri="{FF2B5EF4-FFF2-40B4-BE49-F238E27FC236}">
                <a16:creationId xmlns:a16="http://schemas.microsoft.com/office/drawing/2014/main" id="{1BA306D8-D654-4EEE-A821-7D9E3D5F6FA6}"/>
              </a:ext>
            </a:extLst>
          </p:cNvPr>
          <p:cNvSpPr txBox="1">
            <a:spLocks/>
          </p:cNvSpPr>
          <p:nvPr/>
        </p:nvSpPr>
        <p:spPr>
          <a:xfrm>
            <a:off x="1752600" y="1143000"/>
            <a:ext cx="6400800" cy="1524000"/>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en-US" altLang="ja-JP" sz="2400" b="0" kern="0" dirty="0">
                <a:solidFill>
                  <a:schemeClr val="accent1">
                    <a:lumMod val="75000"/>
                  </a:schemeClr>
                </a:solidFill>
              </a:rPr>
              <a:t>Shunichi Nomura and </a:t>
            </a:r>
            <a:r>
              <a:rPr lang="en-US" altLang="ja-JP" sz="2400" b="0" kern="0" dirty="0" err="1">
                <a:solidFill>
                  <a:schemeClr val="accent1">
                    <a:lumMod val="75000"/>
                  </a:schemeClr>
                </a:solidFill>
              </a:rPr>
              <a:t>Yosihiko</a:t>
            </a:r>
            <a:r>
              <a:rPr lang="en-US" altLang="ja-JP" sz="2400" b="0" kern="0" dirty="0">
                <a:solidFill>
                  <a:schemeClr val="accent1">
                    <a:lumMod val="75000"/>
                  </a:schemeClr>
                </a:solidFill>
              </a:rPr>
              <a:t> Ogata</a:t>
            </a:r>
          </a:p>
          <a:p>
            <a:pPr marL="0" indent="0">
              <a:buFontTx/>
              <a:buNone/>
              <a:defRPr/>
            </a:pPr>
            <a:r>
              <a:rPr lang="en-US" altLang="ja-JP" sz="2400" b="0" kern="0" dirty="0">
                <a:solidFill>
                  <a:schemeClr val="accent1">
                    <a:lumMod val="75000"/>
                  </a:schemeClr>
                </a:solidFill>
              </a:rPr>
              <a:t>The Institute of Statistical Mathematics</a:t>
            </a:r>
            <a:endParaRPr lang="ja-JP" altLang="ja-JP" sz="2400" b="0" kern="0" dirty="0">
              <a:solidFill>
                <a:schemeClr val="accent1">
                  <a:lumMod val="75000"/>
                </a:schemeClr>
              </a:solidFill>
            </a:endParaRPr>
          </a:p>
          <a:p>
            <a:pPr>
              <a:defRPr/>
            </a:pPr>
            <a:endParaRPr lang="ja-JP" altLang="en-US" sz="2400" b="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コンテンツ プレースホルダ 2">
            <a:extLst>
              <a:ext uri="{FF2B5EF4-FFF2-40B4-BE49-F238E27FC236}">
                <a16:creationId xmlns:a16="http://schemas.microsoft.com/office/drawing/2014/main" id="{4B207D04-6FF3-43EB-8097-1B088BA8FD69}"/>
              </a:ext>
            </a:extLst>
          </p:cNvPr>
          <p:cNvSpPr>
            <a:spLocks noGrp="1" noChangeArrowheads="1"/>
          </p:cNvSpPr>
          <p:nvPr>
            <p:ph idx="1"/>
          </p:nvPr>
        </p:nvSpPr>
        <p:spPr>
          <a:xfrm>
            <a:off x="322263" y="836613"/>
            <a:ext cx="8821737" cy="3600450"/>
          </a:xfrm>
        </p:spPr>
        <p:txBody>
          <a:bodyPr/>
          <a:lstStyle/>
          <a:p>
            <a:pPr eaLnBrk="1" hangingPunct="1">
              <a:buFontTx/>
              <a:buBlip>
                <a:blip r:embed="rId3"/>
              </a:buBlip>
            </a:pPr>
            <a:r>
              <a:rPr lang="en-US" altLang="ja-JP" sz="2400" dirty="0"/>
              <a:t>When the first event of a cluster appears, extract the following features to evaluate its foreshock probability. </a:t>
            </a:r>
          </a:p>
          <a:p>
            <a:pPr lvl="1" eaLnBrk="1" hangingPunct="1">
              <a:lnSpc>
                <a:spcPct val="110000"/>
              </a:lnSpc>
              <a:buFontTx/>
              <a:buBlip>
                <a:blip r:embed="rId3"/>
              </a:buBlip>
            </a:pPr>
            <a:r>
              <a:rPr lang="en-US" altLang="ja-JP" sz="2400" dirty="0">
                <a:cs typeface="Arial" panose="020B0604020202020204" pitchFamily="34" charset="0"/>
              </a:rPr>
              <a:t>Magnitude</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p>
          <a:p>
            <a:pPr lvl="1" eaLnBrk="1" hangingPunct="1">
              <a:lnSpc>
                <a:spcPct val="110000"/>
              </a:lnSpc>
              <a:buFontTx/>
              <a:buBlip>
                <a:blip r:embed="rId3"/>
              </a:buBlip>
            </a:pPr>
            <a:r>
              <a:rPr lang="en-US" altLang="ja-JP" sz="2400" dirty="0">
                <a:cs typeface="Arial" panose="020B0604020202020204" pitchFamily="34" charset="0"/>
              </a:rPr>
              <a:t>Location in longitude and latitude </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X</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Y</a:t>
            </a:r>
            <a:r>
              <a:rPr lang="en-US" altLang="ja-JP" sz="2400" dirty="0">
                <a:latin typeface="Times New Roman" panose="02020603050405020304" pitchFamily="18" charset="0"/>
                <a:cs typeface="Times New Roman" panose="02020603050405020304" pitchFamily="18" charset="0"/>
              </a:rPr>
              <a:t> </a:t>
            </a:r>
            <a:r>
              <a:rPr lang="ja-JP" altLang="en-US" sz="2400" dirty="0">
                <a:cs typeface="Times New Roman" panose="02020603050405020304" pitchFamily="18" charset="0"/>
              </a:rPr>
              <a:t>（</a:t>
            </a:r>
            <a:r>
              <a:rPr lang="en-US" altLang="ja-JP" sz="2400" dirty="0">
                <a:cs typeface="Times New Roman" panose="02020603050405020304" pitchFamily="18" charset="0"/>
              </a:rPr>
              <a:t>deg</a:t>
            </a:r>
            <a:r>
              <a:rPr lang="ja-JP" altLang="en-US" sz="2400" dirty="0">
                <a:cs typeface="Times New Roman" panose="02020603050405020304" pitchFamily="18" charset="0"/>
              </a:rPr>
              <a:t>）</a:t>
            </a:r>
            <a:endParaRPr lang="en-US" altLang="ja-JP" sz="2400" dirty="0">
              <a:cs typeface="Times New Roman" panose="02020603050405020304" pitchFamily="18" charset="0"/>
            </a:endParaRPr>
          </a:p>
        </p:txBody>
      </p:sp>
      <p:sp>
        <p:nvSpPr>
          <p:cNvPr id="71683" name="スライド番号プレースホルダー 1031">
            <a:extLst>
              <a:ext uri="{FF2B5EF4-FFF2-40B4-BE49-F238E27FC236}">
                <a16:creationId xmlns:a16="http://schemas.microsoft.com/office/drawing/2014/main" id="{B7B562A0-6CAA-4D20-A9D9-9B0F161A314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12E180A-FD3F-4CCF-9AB2-85EBBD5FEBFB}" type="slidenum">
              <a:rPr lang="ja-JP" altLang="en-US" sz="1400" smtClean="0">
                <a:solidFill>
                  <a:srgbClr val="000000"/>
                </a:solidFill>
              </a:rPr>
              <a:pPr>
                <a:spcBef>
                  <a:spcPct val="0"/>
                </a:spcBef>
                <a:buFontTx/>
                <a:buNone/>
              </a:pPr>
              <a:t>10</a:t>
            </a:fld>
            <a:endParaRPr lang="ja-JP" altLang="en-US" sz="1400">
              <a:solidFill>
                <a:srgbClr val="000000"/>
              </a:solidFill>
            </a:endParaRPr>
          </a:p>
        </p:txBody>
      </p:sp>
      <p:sp>
        <p:nvSpPr>
          <p:cNvPr id="87" name="Rectangle 1">
            <a:extLst>
              <a:ext uri="{FF2B5EF4-FFF2-40B4-BE49-F238E27FC236}">
                <a16:creationId xmlns:a16="http://schemas.microsoft.com/office/drawing/2014/main" id="{AFA35B17-7457-47A1-8AEF-02C137DE0853}"/>
              </a:ext>
            </a:extLst>
          </p:cNvPr>
          <p:cNvSpPr>
            <a:spLocks noGrp="1" noChangeArrowheads="1"/>
          </p:cNvSpPr>
          <p:nvPr>
            <p:ph type="title"/>
          </p:nvPr>
        </p:nvSpPr>
        <p:spPr>
          <a:xfrm>
            <a:off x="458788" y="-26988"/>
            <a:ext cx="8380412"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Step 3</a:t>
            </a:r>
            <a:r>
              <a:rPr lang="ja-JP" altLang="en-US" sz="3200" b="1" dirty="0" err="1">
                <a:solidFill>
                  <a:schemeClr val="accent2">
                    <a:lumMod val="75000"/>
                  </a:schemeClr>
                </a:solidFill>
              </a:rPr>
              <a:t>．</a:t>
            </a:r>
            <a:r>
              <a:rPr lang="en-US" altLang="ja-JP" sz="3200" b="1" dirty="0">
                <a:solidFill>
                  <a:schemeClr val="accent2">
                    <a:lumMod val="75000"/>
                  </a:schemeClr>
                </a:solidFill>
              </a:rPr>
              <a:t>Feature Extraction (First Event)</a:t>
            </a:r>
          </a:p>
        </p:txBody>
      </p:sp>
      <p:pic>
        <p:nvPicPr>
          <p:cNvPr id="3" name="図 2">
            <a:extLst>
              <a:ext uri="{FF2B5EF4-FFF2-40B4-BE49-F238E27FC236}">
                <a16:creationId xmlns:a16="http://schemas.microsoft.com/office/drawing/2014/main" id="{1DE19857-001F-499D-BBDA-9B80FEADC8FD}"/>
              </a:ext>
            </a:extLst>
          </p:cNvPr>
          <p:cNvPicPr>
            <a:picLocks noChangeAspect="1"/>
          </p:cNvPicPr>
          <p:nvPr/>
        </p:nvPicPr>
        <p:blipFill>
          <a:blip r:embed="rId4"/>
          <a:stretch>
            <a:fillRect/>
          </a:stretch>
        </p:blipFill>
        <p:spPr>
          <a:xfrm>
            <a:off x="609600" y="2587462"/>
            <a:ext cx="5310188" cy="4134013"/>
          </a:xfrm>
          <a:prstGeom prst="rect">
            <a:avLst/>
          </a:prstGeom>
        </p:spPr>
      </p:pic>
      <p:sp>
        <p:nvSpPr>
          <p:cNvPr id="8" name="正方形/長方形 22">
            <a:extLst>
              <a:ext uri="{FF2B5EF4-FFF2-40B4-BE49-F238E27FC236}">
                <a16:creationId xmlns:a16="http://schemas.microsoft.com/office/drawing/2014/main" id="{D17FEDFC-97B7-404A-8968-5378C1EDB728}"/>
              </a:ext>
            </a:extLst>
          </p:cNvPr>
          <p:cNvSpPr>
            <a:spLocks noChangeArrowheads="1"/>
          </p:cNvSpPr>
          <p:nvPr/>
        </p:nvSpPr>
        <p:spPr bwMode="auto">
          <a:xfrm>
            <a:off x="6154738" y="2789664"/>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FF0000"/>
                </a:solidFill>
              </a:rPr>
              <a:t>foreshock</a:t>
            </a:r>
            <a:endParaRPr lang="ja-JP" altLang="en-US" sz="2000" b="0" dirty="0">
              <a:solidFill>
                <a:srgbClr val="FF0000"/>
              </a:solidFill>
            </a:endParaRPr>
          </a:p>
        </p:txBody>
      </p:sp>
      <p:sp>
        <p:nvSpPr>
          <p:cNvPr id="9" name="楕円 8">
            <a:extLst>
              <a:ext uri="{FF2B5EF4-FFF2-40B4-BE49-F238E27FC236}">
                <a16:creationId xmlns:a16="http://schemas.microsoft.com/office/drawing/2014/main" id="{1FB6BDDA-D0B0-4580-8E58-8AF222E6DBC2}"/>
              </a:ext>
            </a:extLst>
          </p:cNvPr>
          <p:cNvSpPr/>
          <p:nvPr/>
        </p:nvSpPr>
        <p:spPr>
          <a:xfrm>
            <a:off x="6056313" y="2961268"/>
            <a:ext cx="98425" cy="98425"/>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p>
        </p:txBody>
      </p:sp>
      <p:sp>
        <p:nvSpPr>
          <p:cNvPr id="10" name="楕円 9">
            <a:extLst>
              <a:ext uri="{FF2B5EF4-FFF2-40B4-BE49-F238E27FC236}">
                <a16:creationId xmlns:a16="http://schemas.microsoft.com/office/drawing/2014/main" id="{634B8F5F-01A0-4672-ADD4-107064874907}"/>
              </a:ext>
            </a:extLst>
          </p:cNvPr>
          <p:cNvSpPr/>
          <p:nvPr/>
        </p:nvSpPr>
        <p:spPr>
          <a:xfrm>
            <a:off x="6054222" y="3315707"/>
            <a:ext cx="98425" cy="98425"/>
          </a:xfrm>
          <a:prstGeom prst="ellipse">
            <a:avLst/>
          </a:prstGeom>
          <a:noFill/>
          <a:ln w="952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 name="正方形/長方形 25">
            <a:extLst>
              <a:ext uri="{FF2B5EF4-FFF2-40B4-BE49-F238E27FC236}">
                <a16:creationId xmlns:a16="http://schemas.microsoft.com/office/drawing/2014/main" id="{271EFB6F-B6D4-432C-AFE0-0600918B4663}"/>
              </a:ext>
            </a:extLst>
          </p:cNvPr>
          <p:cNvSpPr>
            <a:spLocks noChangeArrowheads="1"/>
          </p:cNvSpPr>
          <p:nvPr/>
        </p:nvSpPr>
        <p:spPr bwMode="auto">
          <a:xfrm>
            <a:off x="6154738" y="3127375"/>
            <a:ext cx="1794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0000FF"/>
                </a:solidFill>
              </a:rPr>
              <a:t>non foreshock</a:t>
            </a:r>
            <a:endParaRPr lang="ja-JP" altLang="en-US" sz="2000" b="0" dirty="0">
              <a:solidFill>
                <a:srgbClr val="0000FF"/>
              </a:solidFill>
            </a:endParaRPr>
          </a:p>
        </p:txBody>
      </p:sp>
    </p:spTree>
    <p:extLst>
      <p:ext uri="{BB962C8B-B14F-4D97-AF65-F5344CB8AC3E}">
        <p14:creationId xmlns:p14="http://schemas.microsoft.com/office/powerpoint/2010/main" val="248849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a:extLst>
              <a:ext uri="{FF2B5EF4-FFF2-40B4-BE49-F238E27FC236}">
                <a16:creationId xmlns:a16="http://schemas.microsoft.com/office/drawing/2014/main" id="{3FB05C29-0128-4B2F-A6B3-B9CF81131219}"/>
              </a:ext>
            </a:extLst>
          </p:cNvPr>
          <p:cNvCxnSpPr/>
          <p:nvPr/>
        </p:nvCxnSpPr>
        <p:spPr bwMode="auto">
          <a:xfrm flipV="1">
            <a:off x="3369526" y="4349235"/>
            <a:ext cx="0" cy="2095500"/>
          </a:xfrm>
          <a:prstGeom prst="line">
            <a:avLst/>
          </a:prstGeom>
          <a:noFill/>
          <a:ln w="38100" cap="flat" cmpd="sng" algn="ctr">
            <a:solidFill>
              <a:srgbClr val="00B050"/>
            </a:solidFill>
            <a:prstDash val="sysDash"/>
            <a:round/>
            <a:headEnd type="none" w="med" len="med"/>
            <a:tailEnd type="none" w="med" len="med"/>
          </a:ln>
          <a:effectLst/>
        </p:spPr>
      </p:cxnSp>
      <p:sp>
        <p:nvSpPr>
          <p:cNvPr id="7171" name="コンテンツ プレースホルダ 2">
            <a:extLst>
              <a:ext uri="{FF2B5EF4-FFF2-40B4-BE49-F238E27FC236}">
                <a16:creationId xmlns:a16="http://schemas.microsoft.com/office/drawing/2014/main" id="{7A7DE239-E125-4365-8E21-F45995091FFF}"/>
              </a:ext>
            </a:extLst>
          </p:cNvPr>
          <p:cNvSpPr>
            <a:spLocks noGrp="1"/>
          </p:cNvSpPr>
          <p:nvPr>
            <p:ph idx="1"/>
          </p:nvPr>
        </p:nvSpPr>
        <p:spPr>
          <a:xfrm>
            <a:off x="250825" y="814388"/>
            <a:ext cx="8208963" cy="1200150"/>
          </a:xfrm>
        </p:spPr>
        <p:txBody>
          <a:bodyPr/>
          <a:lstStyle/>
          <a:p>
            <a:pPr eaLnBrk="1" hangingPunct="1">
              <a:lnSpc>
                <a:spcPct val="120000"/>
              </a:lnSpc>
              <a:buFontTx/>
              <a:buBlip>
                <a:blip r:embed="rId3"/>
              </a:buBlip>
              <a:defRPr/>
            </a:pPr>
            <a:r>
              <a:rPr lang="en-US" altLang="ja-JP" sz="2400" dirty="0"/>
              <a:t>Estimate the following non-linear logistic regression.</a:t>
            </a:r>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marL="0" indent="0" eaLnBrk="1" hangingPunct="1">
              <a:lnSpc>
                <a:spcPct val="120000"/>
              </a:lnSpc>
              <a:buFontTx/>
              <a:buNone/>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lvl="1" eaLnBrk="1" hangingPunct="1">
              <a:lnSpc>
                <a:spcPct val="120000"/>
              </a:lnSpc>
              <a:buFontTx/>
              <a:buBlip>
                <a:blip r:embed="rId3"/>
              </a:buBlip>
              <a:defRPr/>
            </a:pPr>
            <a:endParaRPr lang="en-US" altLang="ja-JP" sz="2000" dirty="0"/>
          </a:p>
        </p:txBody>
      </p:sp>
      <p:sp>
        <p:nvSpPr>
          <p:cNvPr id="73731" name="スライド番号プレースホルダー 1031">
            <a:extLst>
              <a:ext uri="{FF2B5EF4-FFF2-40B4-BE49-F238E27FC236}">
                <a16:creationId xmlns:a16="http://schemas.microsoft.com/office/drawing/2014/main" id="{742FAD5A-8488-4ACE-95A5-7E89F8814F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F0F1E25-BDD4-4072-9562-A965BEB7D5D0}" type="slidenum">
              <a:rPr lang="ja-JP" altLang="en-US" sz="1400" smtClean="0">
                <a:solidFill>
                  <a:srgbClr val="000000"/>
                </a:solidFill>
              </a:rPr>
              <a:pPr>
                <a:spcBef>
                  <a:spcPct val="0"/>
                </a:spcBef>
                <a:buFontTx/>
                <a:buNone/>
              </a:pPr>
              <a:t>11</a:t>
            </a:fld>
            <a:endParaRPr lang="ja-JP" altLang="en-US" sz="1400">
              <a:solidFill>
                <a:srgbClr val="000000"/>
              </a:solidFill>
            </a:endParaRPr>
          </a:p>
        </p:txBody>
      </p:sp>
      <p:sp>
        <p:nvSpPr>
          <p:cNvPr id="87" name="Rectangle 1">
            <a:extLst>
              <a:ext uri="{FF2B5EF4-FFF2-40B4-BE49-F238E27FC236}">
                <a16:creationId xmlns:a16="http://schemas.microsoft.com/office/drawing/2014/main" id="{DA38B13F-16F0-4B8C-B96B-9D5E799DD61C}"/>
              </a:ext>
            </a:extLst>
          </p:cNvPr>
          <p:cNvSpPr>
            <a:spLocks noGrp="1" noChangeArrowheads="1"/>
          </p:cNvSpPr>
          <p:nvPr>
            <p:ph type="title"/>
          </p:nvPr>
        </p:nvSpPr>
        <p:spPr>
          <a:xfrm>
            <a:off x="-171527" y="-71438"/>
            <a:ext cx="9521825"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Modeling Foreshock Probability (First Event)</a:t>
            </a:r>
          </a:p>
        </p:txBody>
      </p:sp>
      <p:sp>
        <p:nvSpPr>
          <p:cNvPr id="73733" name="コンテンツ プレースホルダ 2">
            <a:extLst>
              <a:ext uri="{FF2B5EF4-FFF2-40B4-BE49-F238E27FC236}">
                <a16:creationId xmlns:a16="http://schemas.microsoft.com/office/drawing/2014/main" id="{4F67BD45-1B57-455A-870F-990DACB8D1F7}"/>
              </a:ext>
            </a:extLst>
          </p:cNvPr>
          <p:cNvSpPr txBox="1">
            <a:spLocks/>
          </p:cNvSpPr>
          <p:nvPr/>
        </p:nvSpPr>
        <p:spPr bwMode="auto">
          <a:xfrm>
            <a:off x="509238" y="1447800"/>
            <a:ext cx="86868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3429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dirty="0">
                <a:solidFill>
                  <a:srgbClr val="0000FF"/>
                </a:solidFill>
                <a:latin typeface="Times New Roman" panose="02020603050405020304" pitchFamily="18" charset="0"/>
              </a:rPr>
              <a:t>logit </a:t>
            </a:r>
            <a:r>
              <a:rPr lang="en-US" altLang="ja-JP" sz="2400" b="0" i="1" dirty="0">
                <a:solidFill>
                  <a:srgbClr val="0000FF"/>
                </a:solidFill>
                <a:latin typeface="Times New Roman" panose="02020603050405020304" pitchFamily="18" charset="0"/>
              </a:rPr>
              <a:t>P</a:t>
            </a:r>
            <a:r>
              <a:rPr lang="en-US" altLang="ja-JP" sz="2400" b="0" dirty="0">
                <a:solidFill>
                  <a:srgbClr val="0000FF"/>
                </a:solidFill>
                <a:latin typeface="Times New Roman" panose="02020603050405020304" pitchFamily="18" charset="0"/>
              </a:rPr>
              <a:t>(foreshock|</a:t>
            </a:r>
            <a:r>
              <a:rPr lang="en-US" altLang="ja-JP" sz="2400" b="0" i="1" dirty="0">
                <a:solidFill>
                  <a:srgbClr val="0000FF"/>
                </a:solidFill>
                <a:latin typeface="Times New Roman" panose="02020603050405020304" pitchFamily="18" charset="0"/>
              </a:rPr>
              <a:t> N</a:t>
            </a:r>
            <a:r>
              <a:rPr lang="en-US" altLang="ja-JP" sz="2400" b="0" dirty="0">
                <a:solidFill>
                  <a:srgbClr val="0000FF"/>
                </a:solidFill>
                <a:latin typeface="Times New Roman" panose="02020603050405020304" pitchFamily="18" charset="0"/>
              </a:rPr>
              <a:t>=1,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X</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Y</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 = g</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X</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Y</a:t>
            </a:r>
            <a:r>
              <a:rPr lang="en-US" altLang="ja-JP" sz="2400" b="0" dirty="0">
                <a:solidFill>
                  <a:srgbClr val="0000FF"/>
                </a:solidFill>
                <a:latin typeface="Times New Roman" panose="02020603050405020304" pitchFamily="18" charset="0"/>
              </a:rPr>
              <a:t>) + </a:t>
            </a:r>
            <a:r>
              <a:rPr lang="en-US" altLang="ja-JP" sz="2400" b="0" i="1" dirty="0">
                <a:solidFill>
                  <a:srgbClr val="0000FF"/>
                </a:solidFill>
                <a:latin typeface="Times New Roman" panose="02020603050405020304" pitchFamily="18" charset="0"/>
              </a:rPr>
              <a:t>f </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p>
          <a:p>
            <a:pPr eaLnBrk="1" hangingPunct="1">
              <a:buFontTx/>
              <a:buBlip>
                <a:blip r:embed="rId4"/>
              </a:buBlip>
            </a:pPr>
            <a:endParaRPr lang="en-US" altLang="ja-JP" sz="1000" b="0" dirty="0"/>
          </a:p>
          <a:p>
            <a:pPr lvl="1" eaLnBrk="1" hangingPunct="1">
              <a:lnSpc>
                <a:spcPct val="120000"/>
              </a:lnSpc>
              <a:buFont typeface="Arial" panose="020B0604020202020204" pitchFamily="34" charset="0"/>
              <a:buBlip>
                <a:blip r:embed="rId4"/>
              </a:buBlip>
            </a:pP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(foreshock| </a:t>
            </a:r>
            <a:r>
              <a:rPr lang="en-US" altLang="ja-JP" sz="2400" b="0" i="1" dirty="0">
                <a:latin typeface="Times New Roman" panose="02020603050405020304" pitchFamily="18" charset="0"/>
              </a:rPr>
              <a:t>N</a:t>
            </a:r>
            <a:r>
              <a:rPr lang="en-US" altLang="ja-JP" sz="2400" b="0" dirty="0">
                <a:latin typeface="Times New Roman" panose="02020603050405020304" pitchFamily="18" charset="0"/>
              </a:rPr>
              <a:t>=1, </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X</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Y</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a:t>
            </a:r>
            <a:r>
              <a:rPr lang="en-US" altLang="ja-JP" sz="2400" b="0" i="1" dirty="0">
                <a:latin typeface="Times New Roman" panose="02020603050405020304" pitchFamily="18" charset="0"/>
              </a:rPr>
              <a:t> </a:t>
            </a:r>
            <a:r>
              <a:rPr lang="en-US" altLang="ja-JP" sz="2400" b="0" dirty="0"/>
              <a:t>foreshock probability              </a:t>
            </a:r>
            <a:r>
              <a:rPr lang="ja-JP" altLang="en-US" sz="2400" b="0" dirty="0"/>
              <a:t>　　  </a:t>
            </a:r>
            <a:endParaRPr lang="en-US" altLang="ja-JP" sz="2400" b="0" dirty="0"/>
          </a:p>
          <a:p>
            <a:pPr lvl="1" eaLnBrk="1" hangingPunct="1">
              <a:lnSpc>
                <a:spcPct val="120000"/>
              </a:lnSpc>
              <a:buFont typeface="Arial" panose="020B0604020202020204" pitchFamily="34" charset="0"/>
              <a:buBlip>
                <a:blip r:embed="rId4"/>
              </a:buBlip>
            </a:pPr>
            <a:r>
              <a:rPr lang="en-US" altLang="ja-JP" sz="2400" b="0" dirty="0">
                <a:latin typeface="Times New Roman" panose="02020603050405020304" pitchFamily="18" charset="0"/>
              </a:rPr>
              <a:t>logit </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 = log{</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/(1</a:t>
            </a:r>
            <a:r>
              <a:rPr lang="ja-JP" altLang="en-US" sz="1800" b="0" dirty="0">
                <a:latin typeface="Times New Roman" panose="02020603050405020304" pitchFamily="18" charset="0"/>
              </a:rPr>
              <a:t>－</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dirty="0"/>
              <a:t>logit function </a:t>
            </a:r>
            <a:r>
              <a:rPr lang="en-US" altLang="ja-JP" sz="2400" b="0" dirty="0">
                <a:latin typeface="Times New Roman" panose="02020603050405020304" pitchFamily="18" charset="0"/>
              </a:rPr>
              <a:t>(0 &lt; </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 &lt;1)</a:t>
            </a:r>
            <a:endParaRPr lang="en-US" altLang="ja-JP" sz="2400" b="0" dirty="0"/>
          </a:p>
          <a:p>
            <a:pPr eaLnBrk="1" hangingPunct="1">
              <a:lnSpc>
                <a:spcPct val="120000"/>
              </a:lnSpc>
              <a:buFontTx/>
              <a:buBlip>
                <a:blip r:embed="rId4"/>
              </a:buBlip>
            </a:pPr>
            <a:r>
              <a:rPr lang="en-US" altLang="ja-JP" sz="2000" b="0" i="1" dirty="0">
                <a:latin typeface="Times New Roman" panose="02020603050405020304" pitchFamily="18" charset="0"/>
              </a:rPr>
              <a:t> </a:t>
            </a:r>
            <a:r>
              <a:rPr lang="en-US" altLang="ja-JP" sz="2400" b="0" i="1" dirty="0">
                <a:latin typeface="Times New Roman" panose="02020603050405020304" pitchFamily="18" charset="0"/>
              </a:rPr>
              <a:t>g</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X</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Y</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dirty="0"/>
              <a:t>log odds ratio for location (thin plate spline)</a:t>
            </a:r>
          </a:p>
          <a:p>
            <a:pPr eaLnBrk="1" hangingPunct="1">
              <a:lnSpc>
                <a:spcPct val="120000"/>
              </a:lnSpc>
              <a:buFontTx/>
              <a:buBlip>
                <a:blip r:embed="rId4"/>
              </a:buBlip>
            </a:pPr>
            <a:r>
              <a:rPr lang="en-US" altLang="ja-JP" sz="2400" b="0" i="1" dirty="0">
                <a:latin typeface="Times New Roman" panose="02020603050405020304" pitchFamily="18" charset="0"/>
              </a:rPr>
              <a:t> f </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 </a:t>
            </a:r>
            <a:r>
              <a:rPr lang="ja-JP" altLang="en-US" sz="2400" b="0" dirty="0">
                <a:latin typeface="Times New Roman" panose="02020603050405020304" pitchFamily="18" charset="0"/>
              </a:rPr>
              <a:t>：</a:t>
            </a:r>
            <a:r>
              <a:rPr lang="en-US" altLang="ja-JP" sz="2400" b="0" dirty="0">
                <a:solidFill>
                  <a:srgbClr val="7575D1"/>
                </a:solidFill>
              </a:rPr>
              <a:t> </a:t>
            </a:r>
            <a:r>
              <a:rPr lang="en-US" altLang="ja-JP" sz="2400" b="0" dirty="0"/>
              <a:t>log odds ratio for magnitude (cubic regression spline)</a:t>
            </a:r>
          </a:p>
        </p:txBody>
      </p:sp>
      <p:pic>
        <p:nvPicPr>
          <p:cNvPr id="12" name="図 5">
            <a:extLst>
              <a:ext uri="{FF2B5EF4-FFF2-40B4-BE49-F238E27FC236}">
                <a16:creationId xmlns:a16="http://schemas.microsoft.com/office/drawing/2014/main" id="{C881C893-9057-4100-87F5-600B89782B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9995" r="75763" b="22727"/>
          <a:stretch/>
        </p:blipFill>
        <p:spPr bwMode="auto">
          <a:xfrm>
            <a:off x="923323" y="4204693"/>
            <a:ext cx="1977129" cy="246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30EC2055-8E4C-45BA-A9EB-3B961F6B2849}"/>
              </a:ext>
            </a:extLst>
          </p:cNvPr>
          <p:cNvPicPr>
            <a:picLocks noChangeAspect="1"/>
          </p:cNvPicPr>
          <p:nvPr/>
        </p:nvPicPr>
        <p:blipFill>
          <a:blip r:embed="rId6"/>
          <a:stretch>
            <a:fillRect/>
          </a:stretch>
        </p:blipFill>
        <p:spPr>
          <a:xfrm>
            <a:off x="2641896" y="4563402"/>
            <a:ext cx="4727183" cy="1907199"/>
          </a:xfrm>
          <a:prstGeom prst="rect">
            <a:avLst/>
          </a:prstGeom>
        </p:spPr>
      </p:pic>
      <p:sp>
        <p:nvSpPr>
          <p:cNvPr id="5" name="正方形/長方形 4">
            <a:extLst>
              <a:ext uri="{FF2B5EF4-FFF2-40B4-BE49-F238E27FC236}">
                <a16:creationId xmlns:a16="http://schemas.microsoft.com/office/drawing/2014/main" id="{91ABC427-B733-4311-8E8C-41B6EB455B3E}"/>
              </a:ext>
            </a:extLst>
          </p:cNvPr>
          <p:cNvSpPr/>
          <p:nvPr/>
        </p:nvSpPr>
        <p:spPr bwMode="auto">
          <a:xfrm>
            <a:off x="2096428" y="5437814"/>
            <a:ext cx="838200" cy="437281"/>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a:ln>
                <a:noFill/>
              </a:ln>
              <a:solidFill>
                <a:schemeClr val="tx1"/>
              </a:solidFill>
              <a:effectLst/>
              <a:latin typeface="Arial" charset="0"/>
              <a:ea typeface="ＭＳ ゴシック" pitchFamily="49" charset="-128"/>
            </a:endParaRPr>
          </a:p>
        </p:txBody>
      </p:sp>
      <p:cxnSp>
        <p:nvCxnSpPr>
          <p:cNvPr id="28" name="直線コネクタ 27">
            <a:extLst>
              <a:ext uri="{FF2B5EF4-FFF2-40B4-BE49-F238E27FC236}">
                <a16:creationId xmlns:a16="http://schemas.microsoft.com/office/drawing/2014/main" id="{58D30A7E-E3E0-4A13-920D-5A99E77311D2}"/>
              </a:ext>
            </a:extLst>
          </p:cNvPr>
          <p:cNvCxnSpPr/>
          <p:nvPr/>
        </p:nvCxnSpPr>
        <p:spPr bwMode="auto">
          <a:xfrm flipV="1">
            <a:off x="7354228" y="4343661"/>
            <a:ext cx="0" cy="2095500"/>
          </a:xfrm>
          <a:prstGeom prst="line">
            <a:avLst/>
          </a:prstGeom>
          <a:noFill/>
          <a:ln w="38100" cap="flat" cmpd="sng" algn="ctr">
            <a:solidFill>
              <a:srgbClr val="00B050"/>
            </a:solidFill>
            <a:prstDash val="sysDash"/>
            <a:round/>
            <a:headEnd type="none" w="med" len="med"/>
            <a:tailEnd type="none" w="med" len="med"/>
          </a:ln>
          <a:effectLst/>
        </p:spPr>
      </p:cxnSp>
      <p:cxnSp>
        <p:nvCxnSpPr>
          <p:cNvPr id="29" name="直線コネクタ 28">
            <a:extLst>
              <a:ext uri="{FF2B5EF4-FFF2-40B4-BE49-F238E27FC236}">
                <a16:creationId xmlns:a16="http://schemas.microsoft.com/office/drawing/2014/main" id="{28C27651-0958-4263-8CFC-F8153BB31199}"/>
              </a:ext>
            </a:extLst>
          </p:cNvPr>
          <p:cNvCxnSpPr>
            <a:cxnSpLocks/>
          </p:cNvCxnSpPr>
          <p:nvPr/>
        </p:nvCxnSpPr>
        <p:spPr bwMode="auto">
          <a:xfrm flipH="1">
            <a:off x="3421566" y="4590582"/>
            <a:ext cx="3886200" cy="0"/>
          </a:xfrm>
          <a:prstGeom prst="line">
            <a:avLst/>
          </a:prstGeom>
          <a:noFill/>
          <a:ln w="28575" cap="flat" cmpd="sng" algn="ctr">
            <a:solidFill>
              <a:srgbClr val="00B050"/>
            </a:solidFill>
            <a:prstDash val="solid"/>
            <a:round/>
            <a:headEnd type="arrow" w="med" len="med"/>
            <a:tailEnd type="arrow" w="med" len="med"/>
          </a:ln>
          <a:effectLst/>
        </p:spPr>
      </p:cxnSp>
      <p:sp>
        <p:nvSpPr>
          <p:cNvPr id="24" name="正方形/長方形 23">
            <a:extLst>
              <a:ext uri="{FF2B5EF4-FFF2-40B4-BE49-F238E27FC236}">
                <a16:creationId xmlns:a16="http://schemas.microsoft.com/office/drawing/2014/main" id="{3300CA9D-7A06-473E-BA1D-43F43D461660}"/>
              </a:ext>
            </a:extLst>
          </p:cNvPr>
          <p:cNvSpPr/>
          <p:nvPr/>
        </p:nvSpPr>
        <p:spPr>
          <a:xfrm>
            <a:off x="4785052" y="4161264"/>
            <a:ext cx="1082348" cy="400110"/>
          </a:xfrm>
          <a:prstGeom prst="rect">
            <a:avLst/>
          </a:prstGeom>
        </p:spPr>
        <p:txBody>
          <a:bodyPr wrap="none">
            <a:spAutoFit/>
          </a:bodyPr>
          <a:lstStyle/>
          <a:p>
            <a:r>
              <a:rPr lang="en-US" altLang="ja-JP" sz="2000" b="0" dirty="0">
                <a:solidFill>
                  <a:srgbClr val="00B050"/>
                </a:solidFill>
              </a:rPr>
              <a:t>30 days</a:t>
            </a:r>
            <a:endParaRPr lang="ja-JP" altLang="en-US" sz="2000" dirty="0">
              <a:solidFill>
                <a:srgbClr val="00B050"/>
              </a:solidFill>
            </a:endParaRPr>
          </a:p>
        </p:txBody>
      </p:sp>
      <p:sp>
        <p:nvSpPr>
          <p:cNvPr id="32" name="正方形/長方形 31">
            <a:extLst>
              <a:ext uri="{FF2B5EF4-FFF2-40B4-BE49-F238E27FC236}">
                <a16:creationId xmlns:a16="http://schemas.microsoft.com/office/drawing/2014/main" id="{6309DAE8-D3B2-49CB-A521-3BEDB22F077F}"/>
              </a:ext>
            </a:extLst>
          </p:cNvPr>
          <p:cNvSpPr/>
          <p:nvPr/>
        </p:nvSpPr>
        <p:spPr>
          <a:xfrm>
            <a:off x="2734294" y="6400800"/>
            <a:ext cx="1380506" cy="400110"/>
          </a:xfrm>
          <a:prstGeom prst="rect">
            <a:avLst/>
          </a:prstGeom>
        </p:spPr>
        <p:txBody>
          <a:bodyPr wrap="none">
            <a:spAutoFit/>
          </a:bodyPr>
          <a:lstStyle/>
          <a:p>
            <a:r>
              <a:rPr lang="en-US" altLang="ja-JP" sz="2000" b="0" dirty="0">
                <a:solidFill>
                  <a:srgbClr val="00B050"/>
                </a:solidFill>
              </a:rPr>
              <a:t>First event</a:t>
            </a:r>
            <a:endParaRPr lang="ja-JP" altLang="en-US" sz="2000" dirty="0">
              <a:solidFill>
                <a:srgbClr val="00B050"/>
              </a:solidFill>
            </a:endParaRPr>
          </a:p>
        </p:txBody>
      </p:sp>
      <p:sp>
        <p:nvSpPr>
          <p:cNvPr id="33" name="正方形/長方形 32">
            <a:extLst>
              <a:ext uri="{FF2B5EF4-FFF2-40B4-BE49-F238E27FC236}">
                <a16:creationId xmlns:a16="http://schemas.microsoft.com/office/drawing/2014/main" id="{B727D139-DCE3-49F8-B899-4E22A930BCF5}"/>
              </a:ext>
            </a:extLst>
          </p:cNvPr>
          <p:cNvSpPr/>
          <p:nvPr/>
        </p:nvSpPr>
        <p:spPr>
          <a:xfrm>
            <a:off x="6620494" y="6400800"/>
            <a:ext cx="1657954" cy="400110"/>
          </a:xfrm>
          <a:prstGeom prst="rect">
            <a:avLst/>
          </a:prstGeom>
        </p:spPr>
        <p:txBody>
          <a:bodyPr wrap="none">
            <a:spAutoFit/>
          </a:bodyPr>
          <a:lstStyle/>
          <a:p>
            <a:r>
              <a:rPr lang="en-US" altLang="ja-JP" sz="2000" b="0" dirty="0">
                <a:solidFill>
                  <a:srgbClr val="00B050"/>
                </a:solidFill>
              </a:rPr>
              <a:t>Time horizon</a:t>
            </a:r>
            <a:endParaRPr lang="ja-JP" altLang="en-US" sz="2000" dirty="0">
              <a:solidFill>
                <a:srgbClr val="00B050"/>
              </a:solidFill>
            </a:endParaRPr>
          </a:p>
        </p:txBody>
      </p:sp>
      <p:sp>
        <p:nvSpPr>
          <p:cNvPr id="34" name="正方形/長方形 33">
            <a:extLst>
              <a:ext uri="{FF2B5EF4-FFF2-40B4-BE49-F238E27FC236}">
                <a16:creationId xmlns:a16="http://schemas.microsoft.com/office/drawing/2014/main" id="{3DA63A8A-1825-4EB9-A437-3243A5AE7217}"/>
              </a:ext>
            </a:extLst>
          </p:cNvPr>
          <p:cNvSpPr/>
          <p:nvPr/>
        </p:nvSpPr>
        <p:spPr>
          <a:xfrm>
            <a:off x="5029200" y="6400800"/>
            <a:ext cx="1594154" cy="400110"/>
          </a:xfrm>
          <a:prstGeom prst="rect">
            <a:avLst/>
          </a:prstGeom>
        </p:spPr>
        <p:txBody>
          <a:bodyPr wrap="none">
            <a:spAutoFit/>
          </a:bodyPr>
          <a:lstStyle/>
          <a:p>
            <a:r>
              <a:rPr lang="en-US" altLang="ja-JP" sz="2000" b="0" dirty="0">
                <a:solidFill>
                  <a:srgbClr val="FF6600"/>
                </a:solidFill>
              </a:rPr>
              <a:t>Target event</a:t>
            </a:r>
            <a:endParaRPr lang="ja-JP" altLang="en-US" sz="2000" dirty="0">
              <a:solidFill>
                <a:srgbClr val="FF6600"/>
              </a:solidFill>
            </a:endParaRPr>
          </a:p>
        </p:txBody>
      </p:sp>
    </p:spTree>
    <p:extLst>
      <p:ext uri="{BB962C8B-B14F-4D97-AF65-F5344CB8AC3E}">
        <p14:creationId xmlns:p14="http://schemas.microsoft.com/office/powerpoint/2010/main" val="370067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B131D1E-FB0D-4880-936A-7F86C5405BDA}"/>
              </a:ext>
            </a:extLst>
          </p:cNvPr>
          <p:cNvPicPr>
            <a:picLocks noChangeAspect="1"/>
          </p:cNvPicPr>
          <p:nvPr/>
        </p:nvPicPr>
        <p:blipFill rotWithShape="1">
          <a:blip r:embed="rId3"/>
          <a:srcRect l="8176" b="5441"/>
          <a:stretch/>
        </p:blipFill>
        <p:spPr>
          <a:xfrm>
            <a:off x="5639265" y="2148313"/>
            <a:ext cx="3428535" cy="3566687"/>
          </a:xfrm>
          <a:prstGeom prst="rect">
            <a:avLst/>
          </a:prstGeom>
        </p:spPr>
      </p:pic>
      <p:pic>
        <p:nvPicPr>
          <p:cNvPr id="5" name="図 4">
            <a:extLst>
              <a:ext uri="{FF2B5EF4-FFF2-40B4-BE49-F238E27FC236}">
                <a16:creationId xmlns:a16="http://schemas.microsoft.com/office/drawing/2014/main" id="{A3368413-C75A-4657-9D1A-67928A5CFB30}"/>
              </a:ext>
            </a:extLst>
          </p:cNvPr>
          <p:cNvPicPr>
            <a:picLocks noChangeAspect="1"/>
          </p:cNvPicPr>
          <p:nvPr/>
        </p:nvPicPr>
        <p:blipFill rotWithShape="1">
          <a:blip r:embed="rId4"/>
          <a:srcRect l="3440" b="4463"/>
          <a:stretch/>
        </p:blipFill>
        <p:spPr>
          <a:xfrm>
            <a:off x="323850" y="2057400"/>
            <a:ext cx="4826620" cy="3733800"/>
          </a:xfrm>
          <a:prstGeom prst="rect">
            <a:avLst/>
          </a:prstGeom>
        </p:spPr>
      </p:pic>
      <p:sp>
        <p:nvSpPr>
          <p:cNvPr id="69634" name="スライド番号プレースホルダー 1031">
            <a:extLst>
              <a:ext uri="{FF2B5EF4-FFF2-40B4-BE49-F238E27FC236}">
                <a16:creationId xmlns:a16="http://schemas.microsoft.com/office/drawing/2014/main" id="{F7F64C92-D080-4E26-862A-E988EA64E5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D2E9464-24E6-42A2-8A1E-6F59B45C85B3}" type="slidenum">
              <a:rPr lang="ja-JP" altLang="en-US" sz="1400" smtClean="0">
                <a:solidFill>
                  <a:srgbClr val="000000"/>
                </a:solidFill>
              </a:rPr>
              <a:pPr>
                <a:spcBef>
                  <a:spcPct val="0"/>
                </a:spcBef>
                <a:buFontTx/>
                <a:buNone/>
              </a:pPr>
              <a:t>12</a:t>
            </a:fld>
            <a:endParaRPr lang="ja-JP" altLang="en-US" sz="1400">
              <a:solidFill>
                <a:srgbClr val="000000"/>
              </a:solidFill>
            </a:endParaRPr>
          </a:p>
        </p:txBody>
      </p:sp>
      <p:sp>
        <p:nvSpPr>
          <p:cNvPr id="87" name="Rectangle 1">
            <a:extLst>
              <a:ext uri="{FF2B5EF4-FFF2-40B4-BE49-F238E27FC236}">
                <a16:creationId xmlns:a16="http://schemas.microsoft.com/office/drawing/2014/main" id="{9EF4E6B4-92CF-431E-BC7A-7FBF8D194ECF}"/>
              </a:ext>
            </a:extLst>
          </p:cNvPr>
          <p:cNvSpPr>
            <a:spLocks noGrp="1" noChangeArrowheads="1"/>
          </p:cNvSpPr>
          <p:nvPr>
            <p:ph type="title"/>
          </p:nvPr>
        </p:nvSpPr>
        <p:spPr>
          <a:xfrm>
            <a:off x="-106363" y="-85725"/>
            <a:ext cx="9323388"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(First Event)</a:t>
            </a:r>
          </a:p>
        </p:txBody>
      </p:sp>
      <p:sp>
        <p:nvSpPr>
          <p:cNvPr id="69636" name="コンテンツ プレースホルダ 2">
            <a:extLst>
              <a:ext uri="{FF2B5EF4-FFF2-40B4-BE49-F238E27FC236}">
                <a16:creationId xmlns:a16="http://schemas.microsoft.com/office/drawing/2014/main" id="{9B6A3C76-9B8C-4282-9611-EAD0A88D6DCA}"/>
              </a:ext>
            </a:extLst>
          </p:cNvPr>
          <p:cNvSpPr>
            <a:spLocks noGrp="1" noChangeArrowheads="1"/>
          </p:cNvSpPr>
          <p:nvPr>
            <p:ph idx="1"/>
          </p:nvPr>
        </p:nvSpPr>
        <p:spPr>
          <a:xfrm>
            <a:off x="228600" y="806450"/>
            <a:ext cx="8893175" cy="946150"/>
          </a:xfrm>
        </p:spPr>
        <p:txBody>
          <a:bodyPr/>
          <a:lstStyle/>
          <a:p>
            <a:pPr eaLnBrk="1" hangingPunct="1">
              <a:lnSpc>
                <a:spcPct val="120000"/>
              </a:lnSpc>
              <a:buBlip>
                <a:blip r:embed="rId5"/>
              </a:buBlip>
            </a:pPr>
            <a:r>
              <a:rPr lang="en-US" altLang="ja-JP" sz="2400" dirty="0"/>
              <a:t>The smaller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gives the higher log odds ratio because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 is the lower bound of</a:t>
            </a:r>
            <a:r>
              <a:rPr lang="en-US" altLang="ja-JP" sz="2400" i="1" dirty="0">
                <a:latin typeface="Times New Roman" panose="02020603050405020304" pitchFamily="18" charset="0"/>
                <a:cs typeface="Times New Roman" panose="02020603050405020304" pitchFamily="18" charset="0"/>
              </a:rPr>
              <a:t> </a:t>
            </a:r>
            <a:r>
              <a:rPr lang="en-US" altLang="ja-JP" sz="2400" dirty="0"/>
              <a:t>magnitude of the target event </a:t>
            </a:r>
            <a:r>
              <a:rPr lang="en-US" altLang="ja-JP" sz="2400" i="1" dirty="0" err="1">
                <a:latin typeface="Times New Roman" panose="02020603050405020304" pitchFamily="18" charset="0"/>
                <a:cs typeface="Times New Roman" panose="02020603050405020304" pitchFamily="18" charset="0"/>
              </a:rPr>
              <a:t>M</a:t>
            </a:r>
            <a:r>
              <a:rPr lang="en-US" altLang="ja-JP" sz="2400" i="1" baseline="-25000" dirty="0" err="1">
                <a:latin typeface="Times New Roman" panose="02020603050405020304" pitchFamily="18" charset="0"/>
                <a:cs typeface="Times New Roman" panose="02020603050405020304" pitchFamily="18" charset="0"/>
              </a:rPr>
              <a:t>target</a:t>
            </a:r>
            <a:r>
              <a:rPr lang="en-US" altLang="ja-JP"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&gt;</a:t>
            </a:r>
            <a:r>
              <a:rPr lang="en-US" altLang="ja-JP" sz="2400" i="1" dirty="0">
                <a:latin typeface="Times New Roman" panose="02020603050405020304" pitchFamily="18" charset="0"/>
                <a:cs typeface="Times New Roman" panose="02020603050405020304" pitchFamily="18" charset="0"/>
              </a:rPr>
              <a:t> 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a:t>
            </a:r>
          </a:p>
        </p:txBody>
      </p:sp>
      <p:pic>
        <p:nvPicPr>
          <p:cNvPr id="8" name="図 7">
            <a:extLst>
              <a:ext uri="{FF2B5EF4-FFF2-40B4-BE49-F238E27FC236}">
                <a16:creationId xmlns:a16="http://schemas.microsoft.com/office/drawing/2014/main" id="{B5A82FFE-8FF3-4C08-83CC-BB68AC9ED49D}"/>
              </a:ext>
            </a:extLst>
          </p:cNvPr>
          <p:cNvPicPr/>
          <p:nvPr/>
        </p:nvPicPr>
        <p:blipFill rotWithShape="1">
          <a:blip r:embed="rId6"/>
          <a:srcRect l="88506" r="3938"/>
          <a:stretch/>
        </p:blipFill>
        <p:spPr>
          <a:xfrm rot="5400000">
            <a:off x="2342423" y="3929560"/>
            <a:ext cx="400110" cy="4821044"/>
          </a:xfrm>
          <a:prstGeom prst="rect">
            <a:avLst/>
          </a:prstGeom>
        </p:spPr>
      </p:pic>
      <p:sp>
        <p:nvSpPr>
          <p:cNvPr id="4" name="正方形/長方形 3">
            <a:extLst>
              <a:ext uri="{FF2B5EF4-FFF2-40B4-BE49-F238E27FC236}">
                <a16:creationId xmlns:a16="http://schemas.microsoft.com/office/drawing/2014/main" id="{6052DF67-B102-4B9A-8CEA-A304367F6338}"/>
              </a:ext>
            </a:extLst>
          </p:cNvPr>
          <p:cNvSpPr/>
          <p:nvPr/>
        </p:nvSpPr>
        <p:spPr>
          <a:xfrm>
            <a:off x="1975506" y="1712706"/>
            <a:ext cx="5824030" cy="523220"/>
          </a:xfrm>
          <a:prstGeom prst="rect">
            <a:avLst/>
          </a:prstGeom>
        </p:spPr>
        <p:txBody>
          <a:bodyPr wrap="none">
            <a:spAutoFit/>
          </a:bodyPr>
          <a:lstStyle/>
          <a:p>
            <a:r>
              <a:rPr lang="en-US" altLang="ja-JP" b="0" i="1" dirty="0">
                <a:solidFill>
                  <a:srgbClr val="0000FF"/>
                </a:solidFill>
                <a:latin typeface="Times New Roman" panose="02020603050405020304" pitchFamily="18" charset="0"/>
              </a:rPr>
              <a:t>g</a:t>
            </a:r>
            <a:r>
              <a:rPr lang="en-US" altLang="ja-JP" b="0" dirty="0">
                <a:solidFill>
                  <a:srgbClr val="0000FF"/>
                </a:solidFill>
                <a:latin typeface="Times New Roman" panose="02020603050405020304" pitchFamily="18" charset="0"/>
              </a:rPr>
              <a:t>(</a:t>
            </a:r>
            <a:r>
              <a:rPr lang="en-US" altLang="ja-JP" b="0" i="1" dirty="0">
                <a:solidFill>
                  <a:srgbClr val="0000FF"/>
                </a:solidFill>
                <a:latin typeface="Times New Roman" panose="02020603050405020304" pitchFamily="18" charset="0"/>
              </a:rPr>
              <a:t>X</a:t>
            </a:r>
            <a:r>
              <a:rPr lang="en-US" altLang="ja-JP" b="0" dirty="0">
                <a:solidFill>
                  <a:srgbClr val="0000FF"/>
                </a:solidFill>
                <a:latin typeface="Times New Roman" panose="02020603050405020304" pitchFamily="18" charset="0"/>
              </a:rPr>
              <a:t>, </a:t>
            </a:r>
            <a:r>
              <a:rPr lang="en-US" altLang="ja-JP" b="0" i="1" dirty="0">
                <a:solidFill>
                  <a:srgbClr val="0000FF"/>
                </a:solidFill>
                <a:latin typeface="Times New Roman" panose="02020603050405020304" pitchFamily="18" charset="0"/>
              </a:rPr>
              <a:t>Y</a:t>
            </a:r>
            <a:r>
              <a:rPr lang="en-US" altLang="ja-JP" b="0" dirty="0">
                <a:solidFill>
                  <a:srgbClr val="0000FF"/>
                </a:solidFill>
                <a:latin typeface="Times New Roman" panose="02020603050405020304" pitchFamily="18" charset="0"/>
              </a:rPr>
              <a:t>)                                         </a:t>
            </a:r>
            <a:r>
              <a:rPr lang="en-US" altLang="ja-JP" b="0" i="1" dirty="0">
                <a:solidFill>
                  <a:srgbClr val="0000FF"/>
                </a:solidFill>
                <a:latin typeface="Times New Roman" panose="02020603050405020304" pitchFamily="18" charset="0"/>
              </a:rPr>
              <a:t>f </a:t>
            </a:r>
            <a:r>
              <a:rPr lang="en-US" altLang="ja-JP" b="0" dirty="0">
                <a:solidFill>
                  <a:srgbClr val="0000FF"/>
                </a:solidFill>
                <a:latin typeface="Times New Roman" panose="02020603050405020304" pitchFamily="18" charset="0"/>
              </a:rPr>
              <a:t>(</a:t>
            </a:r>
            <a:r>
              <a:rPr lang="en-US" altLang="ja-JP" b="0" i="1" dirty="0">
                <a:solidFill>
                  <a:srgbClr val="0000FF"/>
                </a:solidFill>
                <a:latin typeface="Times New Roman" panose="02020603050405020304" pitchFamily="18" charset="0"/>
              </a:rPr>
              <a:t>M</a:t>
            </a:r>
            <a:r>
              <a:rPr lang="en-US" altLang="ja-JP" b="0" baseline="-25000" dirty="0">
                <a:solidFill>
                  <a:srgbClr val="0000FF"/>
                </a:solidFill>
                <a:latin typeface="Times New Roman" panose="02020603050405020304" pitchFamily="18" charset="0"/>
              </a:rPr>
              <a:t>1</a:t>
            </a:r>
            <a:r>
              <a:rPr lang="en-US" altLang="ja-JP" b="0" dirty="0">
                <a:solidFill>
                  <a:srgbClr val="0000FF"/>
                </a:solidFill>
                <a:latin typeface="Times New Roman" panose="02020603050405020304" pitchFamily="18" charset="0"/>
              </a:rPr>
              <a:t>) </a:t>
            </a:r>
            <a:endParaRPr lang="ja-JP" altLang="en-US" dirty="0"/>
          </a:p>
        </p:txBody>
      </p:sp>
      <p:sp>
        <p:nvSpPr>
          <p:cNvPr id="6" name="正方形/長方形 5">
            <a:extLst>
              <a:ext uri="{FF2B5EF4-FFF2-40B4-BE49-F238E27FC236}">
                <a16:creationId xmlns:a16="http://schemas.microsoft.com/office/drawing/2014/main" id="{48A5AC6B-D633-43E4-87E1-3AE23F2F298E}"/>
              </a:ext>
            </a:extLst>
          </p:cNvPr>
          <p:cNvSpPr/>
          <p:nvPr/>
        </p:nvSpPr>
        <p:spPr>
          <a:xfrm>
            <a:off x="2042532" y="5695890"/>
            <a:ext cx="1883686" cy="400110"/>
          </a:xfrm>
          <a:prstGeom prst="rect">
            <a:avLst/>
          </a:prstGeom>
        </p:spPr>
        <p:txBody>
          <a:bodyPr wrap="square">
            <a:spAutoFit/>
          </a:bodyPr>
          <a:lstStyle/>
          <a:p>
            <a:r>
              <a:rPr lang="en-US" altLang="ja-JP" sz="2000" b="0" dirty="0">
                <a:solidFill>
                  <a:schemeClr val="tx1"/>
                </a:solidFill>
                <a:cs typeface="Arial" panose="020B0604020202020204" pitchFamily="34" charset="0"/>
              </a:rPr>
              <a:t>Longitude </a:t>
            </a:r>
            <a:r>
              <a:rPr lang="en-US" altLang="ja-JP" sz="2000" b="0" i="1" dirty="0">
                <a:solidFill>
                  <a:schemeClr val="tx1"/>
                </a:solidFill>
                <a:latin typeface="Times New Roman" panose="02020603050405020304" pitchFamily="18" charset="0"/>
                <a:cs typeface="Times New Roman" panose="02020603050405020304" pitchFamily="18" charset="0"/>
              </a:rPr>
              <a:t>X</a:t>
            </a:r>
            <a:endParaRPr lang="ja-JP" altLang="en-US" sz="2000" b="0" dirty="0">
              <a:solidFill>
                <a:schemeClr val="tx1"/>
              </a:solidFill>
            </a:endParaRPr>
          </a:p>
        </p:txBody>
      </p:sp>
      <p:sp>
        <p:nvSpPr>
          <p:cNvPr id="12" name="正方形/長方形 11">
            <a:extLst>
              <a:ext uri="{FF2B5EF4-FFF2-40B4-BE49-F238E27FC236}">
                <a16:creationId xmlns:a16="http://schemas.microsoft.com/office/drawing/2014/main" id="{D25C31EA-F164-416C-A576-852B38BB05E2}"/>
              </a:ext>
            </a:extLst>
          </p:cNvPr>
          <p:cNvSpPr/>
          <p:nvPr/>
        </p:nvSpPr>
        <p:spPr>
          <a:xfrm rot="16200000">
            <a:off x="-535868" y="3744121"/>
            <a:ext cx="1404938" cy="400110"/>
          </a:xfrm>
          <a:prstGeom prst="rect">
            <a:avLst/>
          </a:prstGeom>
        </p:spPr>
        <p:txBody>
          <a:bodyPr wrap="square">
            <a:spAutoFit/>
          </a:bodyPr>
          <a:lstStyle/>
          <a:p>
            <a:r>
              <a:rPr lang="en-US" altLang="ja-JP" sz="2000" b="0" dirty="0">
                <a:solidFill>
                  <a:schemeClr val="tx1"/>
                </a:solidFill>
                <a:cs typeface="Arial" panose="020B0604020202020204" pitchFamily="34" charset="0"/>
              </a:rPr>
              <a:t>Latitude </a:t>
            </a:r>
            <a:r>
              <a:rPr lang="en-US" altLang="ja-JP" sz="2000" b="0" i="1" dirty="0">
                <a:solidFill>
                  <a:schemeClr val="tx1"/>
                </a:solidFill>
                <a:latin typeface="Times New Roman" panose="02020603050405020304" pitchFamily="18" charset="0"/>
                <a:cs typeface="Times New Roman" panose="02020603050405020304" pitchFamily="18" charset="0"/>
              </a:rPr>
              <a:t>Y</a:t>
            </a:r>
            <a:endParaRPr lang="ja-JP" altLang="en-US" sz="2000" b="0" dirty="0">
              <a:solidFill>
                <a:schemeClr val="tx1"/>
              </a:solidFill>
            </a:endParaRPr>
          </a:p>
        </p:txBody>
      </p:sp>
      <p:sp>
        <p:nvSpPr>
          <p:cNvPr id="13" name="正方形/長方形 12">
            <a:extLst>
              <a:ext uri="{FF2B5EF4-FFF2-40B4-BE49-F238E27FC236}">
                <a16:creationId xmlns:a16="http://schemas.microsoft.com/office/drawing/2014/main" id="{10728B5E-107B-495D-9261-E1EB3933199C}"/>
              </a:ext>
            </a:extLst>
          </p:cNvPr>
          <p:cNvSpPr/>
          <p:nvPr/>
        </p:nvSpPr>
        <p:spPr>
          <a:xfrm>
            <a:off x="2002514" y="6470953"/>
            <a:ext cx="1883686" cy="400110"/>
          </a:xfrm>
          <a:prstGeom prst="rect">
            <a:avLst/>
          </a:prstGeom>
        </p:spPr>
        <p:txBody>
          <a:bodyPr wrap="square">
            <a:spAutoFit/>
          </a:bodyPr>
          <a:lstStyle/>
          <a:p>
            <a:r>
              <a:rPr lang="en-US" altLang="ja-JP" sz="2000" b="0" dirty="0">
                <a:solidFill>
                  <a:schemeClr val="tx1"/>
                </a:solidFill>
                <a:latin typeface="Times New Roman" panose="02020603050405020304" pitchFamily="18" charset="0"/>
                <a:cs typeface="Times New Roman" panose="02020603050405020304" pitchFamily="18" charset="0"/>
              </a:rPr>
              <a:t>log</a:t>
            </a:r>
            <a:r>
              <a:rPr lang="en-US" altLang="ja-JP" sz="2000" b="0" i="1" baseline="-25000" dirty="0">
                <a:solidFill>
                  <a:schemeClr val="tx1"/>
                </a:solidFill>
                <a:latin typeface="Times New Roman" panose="02020603050405020304" pitchFamily="18" charset="0"/>
                <a:cs typeface="Times New Roman" panose="02020603050405020304" pitchFamily="18" charset="0"/>
              </a:rPr>
              <a:t>e</a:t>
            </a:r>
            <a:r>
              <a:rPr lang="en-US" altLang="ja-JP" sz="2000" b="0" dirty="0">
                <a:solidFill>
                  <a:schemeClr val="tx1"/>
                </a:solidFill>
                <a:cs typeface="Arial" panose="020B0604020202020204" pitchFamily="34" charset="0"/>
              </a:rPr>
              <a:t> odds ratio</a:t>
            </a:r>
            <a:endParaRPr lang="ja-JP" altLang="en-US" sz="2000" b="0" dirty="0">
              <a:solidFill>
                <a:schemeClr val="tx1"/>
              </a:solidFill>
            </a:endParaRPr>
          </a:p>
        </p:txBody>
      </p:sp>
      <p:sp>
        <p:nvSpPr>
          <p:cNvPr id="9" name="正方形/長方形 8">
            <a:extLst>
              <a:ext uri="{FF2B5EF4-FFF2-40B4-BE49-F238E27FC236}">
                <a16:creationId xmlns:a16="http://schemas.microsoft.com/office/drawing/2014/main" id="{1D41A06D-30FC-4A64-8C92-5678C4A41088}"/>
              </a:ext>
            </a:extLst>
          </p:cNvPr>
          <p:cNvSpPr/>
          <p:nvPr/>
        </p:nvSpPr>
        <p:spPr>
          <a:xfrm>
            <a:off x="6017135" y="5766191"/>
            <a:ext cx="2212465" cy="406009"/>
          </a:xfrm>
          <a:prstGeom prst="rect">
            <a:avLst/>
          </a:prstGeom>
        </p:spPr>
        <p:txBody>
          <a:bodyPr wrap="none">
            <a:spAutoFit/>
          </a:bodyPr>
          <a:lstStyle/>
          <a:p>
            <a:pPr lvl="1" eaLnBrk="1" hangingPunct="1">
              <a:lnSpc>
                <a:spcPct val="110000"/>
              </a:lnSpc>
            </a:pPr>
            <a:r>
              <a:rPr lang="en-US" altLang="ja-JP" sz="2000" b="0" dirty="0">
                <a:solidFill>
                  <a:schemeClr val="tx1"/>
                </a:solidFill>
                <a:cs typeface="Arial" panose="020B0604020202020204" pitchFamily="34" charset="0"/>
              </a:rPr>
              <a:t>Magnitude </a:t>
            </a:r>
            <a:r>
              <a:rPr lang="en-US" altLang="ja-JP" sz="2000" b="0" i="1" dirty="0">
                <a:solidFill>
                  <a:schemeClr val="tx1"/>
                </a:solidFill>
                <a:latin typeface="Times New Roman" panose="02020603050405020304" pitchFamily="18" charset="0"/>
                <a:cs typeface="Times New Roman" panose="02020603050405020304" pitchFamily="18" charset="0"/>
              </a:rPr>
              <a:t>M</a:t>
            </a:r>
            <a:r>
              <a:rPr lang="en-US" altLang="ja-JP" sz="2000" b="0" baseline="-25000" dirty="0">
                <a:solidFill>
                  <a:schemeClr val="tx1"/>
                </a:solidFill>
                <a:latin typeface="Times New Roman" panose="02020603050405020304" pitchFamily="18" charset="0"/>
                <a:cs typeface="Times New Roman" panose="02020603050405020304" pitchFamily="18" charset="0"/>
              </a:rPr>
              <a:t>1</a:t>
            </a:r>
          </a:p>
        </p:txBody>
      </p:sp>
      <p:sp>
        <p:nvSpPr>
          <p:cNvPr id="16" name="正方形/長方形 15">
            <a:extLst>
              <a:ext uri="{FF2B5EF4-FFF2-40B4-BE49-F238E27FC236}">
                <a16:creationId xmlns:a16="http://schemas.microsoft.com/office/drawing/2014/main" id="{4534789F-04B3-4810-9ADE-45E2D10A2F8D}"/>
              </a:ext>
            </a:extLst>
          </p:cNvPr>
          <p:cNvSpPr/>
          <p:nvPr/>
        </p:nvSpPr>
        <p:spPr>
          <a:xfrm rot="16200000">
            <a:off x="4332482" y="3669421"/>
            <a:ext cx="1883686" cy="400110"/>
          </a:xfrm>
          <a:prstGeom prst="rect">
            <a:avLst/>
          </a:prstGeom>
        </p:spPr>
        <p:txBody>
          <a:bodyPr wrap="square">
            <a:spAutoFit/>
          </a:bodyPr>
          <a:lstStyle/>
          <a:p>
            <a:r>
              <a:rPr lang="en-US" altLang="ja-JP" sz="2000" b="0" dirty="0">
                <a:solidFill>
                  <a:schemeClr val="tx1"/>
                </a:solidFill>
                <a:latin typeface="Times New Roman" panose="02020603050405020304" pitchFamily="18" charset="0"/>
                <a:cs typeface="Times New Roman" panose="02020603050405020304" pitchFamily="18" charset="0"/>
              </a:rPr>
              <a:t>log</a:t>
            </a:r>
            <a:r>
              <a:rPr lang="en-US" altLang="ja-JP" sz="2000" b="0" i="1" baseline="-25000" dirty="0">
                <a:solidFill>
                  <a:schemeClr val="tx1"/>
                </a:solidFill>
                <a:latin typeface="Times New Roman" panose="02020603050405020304" pitchFamily="18" charset="0"/>
                <a:cs typeface="Times New Roman" panose="02020603050405020304" pitchFamily="18" charset="0"/>
              </a:rPr>
              <a:t>e</a:t>
            </a:r>
            <a:r>
              <a:rPr lang="en-US" altLang="ja-JP" sz="2000" b="0" dirty="0">
                <a:solidFill>
                  <a:schemeClr val="tx1"/>
                </a:solidFill>
                <a:cs typeface="Arial" panose="020B0604020202020204" pitchFamily="34" charset="0"/>
              </a:rPr>
              <a:t> odds ratio</a:t>
            </a:r>
            <a:endParaRPr lang="ja-JP" altLang="en-US" sz="2000" b="0" dirty="0">
              <a:solidFill>
                <a:schemeClr val="tx1"/>
              </a:solidFill>
            </a:endParaRPr>
          </a:p>
        </p:txBody>
      </p:sp>
    </p:spTree>
    <p:extLst>
      <p:ext uri="{BB962C8B-B14F-4D97-AF65-F5344CB8AC3E}">
        <p14:creationId xmlns:p14="http://schemas.microsoft.com/office/powerpoint/2010/main" val="244670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コンテンツ プレースホルダ 2">
            <a:extLst>
              <a:ext uri="{FF2B5EF4-FFF2-40B4-BE49-F238E27FC236}">
                <a16:creationId xmlns:a16="http://schemas.microsoft.com/office/drawing/2014/main" id="{4B207D04-6FF3-43EB-8097-1B088BA8FD69}"/>
              </a:ext>
            </a:extLst>
          </p:cNvPr>
          <p:cNvSpPr>
            <a:spLocks noGrp="1" noChangeArrowheads="1"/>
          </p:cNvSpPr>
          <p:nvPr>
            <p:ph idx="1"/>
          </p:nvPr>
        </p:nvSpPr>
        <p:spPr>
          <a:xfrm>
            <a:off x="322263" y="836613"/>
            <a:ext cx="8821737" cy="3600450"/>
          </a:xfrm>
        </p:spPr>
        <p:txBody>
          <a:bodyPr/>
          <a:lstStyle/>
          <a:p>
            <a:pPr eaLnBrk="1" hangingPunct="1">
              <a:buFontTx/>
              <a:buBlip>
                <a:blip r:embed="rId3"/>
              </a:buBlip>
            </a:pPr>
            <a:r>
              <a:rPr lang="en-US" altLang="ja-JP" sz="2400" dirty="0"/>
              <a:t>For a </a:t>
            </a:r>
            <a:r>
              <a:rPr lang="en-US" altLang="ja-JP" sz="2400" dirty="0" err="1"/>
              <a:t>multiplet</a:t>
            </a:r>
            <a:r>
              <a:rPr lang="en-US" altLang="ja-JP" sz="2400" dirty="0"/>
              <a:t>, extract the following features and update them whenever the </a:t>
            </a:r>
            <a:r>
              <a:rPr lang="en-US" altLang="ja-JP" sz="2400" dirty="0" err="1"/>
              <a:t>multiplet</a:t>
            </a:r>
            <a:r>
              <a:rPr lang="en-US" altLang="ja-JP" sz="2400" dirty="0"/>
              <a:t> grows by linking an new event. </a:t>
            </a:r>
          </a:p>
          <a:p>
            <a:pPr lvl="1" eaLnBrk="1" hangingPunct="1">
              <a:lnSpc>
                <a:spcPct val="110000"/>
              </a:lnSpc>
              <a:buFontTx/>
              <a:buBlip>
                <a:blip r:embed="rId3"/>
              </a:buBlip>
            </a:pPr>
            <a:r>
              <a:rPr lang="en-US" altLang="ja-JP" sz="2400" dirty="0">
                <a:cs typeface="Arial" panose="020B0604020202020204" pitchFamily="34" charset="0"/>
              </a:rPr>
              <a:t>Number of earthquakes</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N</a:t>
            </a:r>
            <a:r>
              <a:rPr lang="ja-JP" altLang="en-US" sz="2400" dirty="0">
                <a:latin typeface="Times New Roman" panose="02020603050405020304" pitchFamily="18" charset="0"/>
                <a:cs typeface="Times New Roman" panose="02020603050405020304" pitchFamily="18" charset="0"/>
              </a:rPr>
              <a:t>（ ≥ </a:t>
            </a:r>
            <a:r>
              <a:rPr lang="en-US" altLang="ja-JP" sz="2400" dirty="0">
                <a:latin typeface="Times New Roman" panose="02020603050405020304" pitchFamily="18" charset="0"/>
                <a:cs typeface="Times New Roman" panose="02020603050405020304" pitchFamily="18" charset="0"/>
              </a:rPr>
              <a:t>2</a:t>
            </a:r>
            <a:r>
              <a:rPr lang="ja-JP" altLang="en-US" sz="2400" dirty="0">
                <a:latin typeface="Times New Roman" panose="02020603050405020304" pitchFamily="18" charset="0"/>
                <a:cs typeface="Times New Roman" panose="02020603050405020304" pitchFamily="18" charset="0"/>
              </a:rPr>
              <a:t>）</a:t>
            </a:r>
            <a:endParaRPr lang="en-US" altLang="ja-JP" sz="2400" dirty="0">
              <a:latin typeface="Times New Roman" panose="02020603050405020304" pitchFamily="18" charset="0"/>
              <a:cs typeface="Times New Roman" panose="02020603050405020304" pitchFamily="18" charset="0"/>
            </a:endParaRPr>
          </a:p>
          <a:p>
            <a:pPr lvl="1" eaLnBrk="1" hangingPunct="1">
              <a:lnSpc>
                <a:spcPct val="110000"/>
              </a:lnSpc>
              <a:buFontTx/>
              <a:buBlip>
                <a:blip r:embed="rId3"/>
              </a:buBlip>
            </a:pPr>
            <a:r>
              <a:rPr lang="en-US" altLang="ja-JP" sz="2400" dirty="0">
                <a:cs typeface="Arial" panose="020B0604020202020204" pitchFamily="34" charset="0"/>
              </a:rPr>
              <a:t>Largest magnitude</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p>
          <a:p>
            <a:pPr lvl="1" eaLnBrk="1" hangingPunct="1">
              <a:lnSpc>
                <a:spcPct val="110000"/>
              </a:lnSpc>
              <a:buFontTx/>
              <a:buBlip>
                <a:blip r:embed="rId3"/>
              </a:buBlip>
            </a:pPr>
            <a:r>
              <a:rPr lang="en-US" altLang="ja-JP" sz="2400" dirty="0">
                <a:cs typeface="Arial" panose="020B0604020202020204" pitchFamily="34" charset="0"/>
              </a:rPr>
              <a:t>Magnitude gap between two largest events: </a:t>
            </a:r>
            <a:r>
              <a:rPr lang="en-US" altLang="ja-JP" sz="2400" dirty="0">
                <a:latin typeface="Times New Roman" panose="02020603050405020304" pitchFamily="18" charset="0"/>
                <a:cs typeface="Times New Roman" panose="02020603050405020304" pitchFamily="18" charset="0"/>
              </a:rPr>
              <a:t>Δ</a:t>
            </a:r>
            <a:r>
              <a:rPr lang="en-US" altLang="ja-JP" sz="2400" i="1" dirty="0">
                <a:latin typeface="Times New Roman" panose="02020603050405020304" pitchFamily="18" charset="0"/>
                <a:cs typeface="Times New Roman" panose="02020603050405020304" pitchFamily="18" charset="0"/>
              </a:rPr>
              <a:t>M</a:t>
            </a:r>
            <a:r>
              <a:rPr lang="ja-JP" altLang="en-US"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latin typeface="Times New Roman" panose="02020603050405020304" pitchFamily="18" charset="0"/>
                <a:cs typeface="Times New Roman" panose="02020603050405020304" pitchFamily="18" charset="0"/>
              </a:rPr>
              <a:t> </a:t>
            </a:r>
            <a:r>
              <a:rPr lang="en-US" altLang="ja-JP" sz="2400" dirty="0">
                <a:latin typeface="Symbol" panose="05050102010706020507" pitchFamily="18" charset="2"/>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2</a:t>
            </a:r>
            <a:endParaRPr lang="en-US" altLang="ja-JP" sz="2400" dirty="0">
              <a:cs typeface="Arial" panose="020B0604020202020204" pitchFamily="34" charset="0"/>
            </a:endParaRPr>
          </a:p>
          <a:p>
            <a:pPr lvl="1" eaLnBrk="1" hangingPunct="1">
              <a:lnSpc>
                <a:spcPct val="110000"/>
              </a:lnSpc>
              <a:buFontTx/>
              <a:buBlip>
                <a:blip r:embed="rId3"/>
              </a:buBlip>
            </a:pPr>
            <a:r>
              <a:rPr lang="en-US" altLang="ja-JP" sz="2400" dirty="0">
                <a:cs typeface="Arial" panose="020B0604020202020204" pitchFamily="34" charset="0"/>
              </a:rPr>
              <a:t>Duration time</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T</a:t>
            </a:r>
            <a:r>
              <a:rPr lang="en-US" altLang="ja-JP" sz="2400" dirty="0">
                <a:latin typeface="Times New Roman" panose="02020603050405020304" pitchFamily="18" charset="0"/>
                <a:cs typeface="Times New Roman" panose="02020603050405020304" pitchFamily="18" charset="0"/>
              </a:rPr>
              <a:t> </a:t>
            </a:r>
            <a:r>
              <a:rPr lang="ja-JP" altLang="en-US" sz="2400" dirty="0">
                <a:cs typeface="Times New Roman" panose="02020603050405020304" pitchFamily="18" charset="0"/>
              </a:rPr>
              <a:t>（</a:t>
            </a:r>
            <a:r>
              <a:rPr lang="en-US" altLang="ja-JP" sz="2400" dirty="0">
                <a:cs typeface="Times New Roman" panose="02020603050405020304" pitchFamily="18" charset="0"/>
              </a:rPr>
              <a:t>days</a:t>
            </a:r>
            <a:r>
              <a:rPr lang="ja-JP" altLang="en-US" sz="2400" dirty="0">
                <a:cs typeface="Times New Roman" panose="02020603050405020304" pitchFamily="18" charset="0"/>
              </a:rPr>
              <a:t>）</a:t>
            </a:r>
            <a:endParaRPr lang="en-US" altLang="ja-JP" sz="2400" dirty="0">
              <a:cs typeface="Times New Roman" panose="02020603050405020304" pitchFamily="18" charset="0"/>
            </a:endParaRPr>
          </a:p>
          <a:p>
            <a:pPr lvl="1" eaLnBrk="1" hangingPunct="1">
              <a:lnSpc>
                <a:spcPct val="110000"/>
              </a:lnSpc>
              <a:buFontTx/>
              <a:buBlip>
                <a:blip r:embed="rId3"/>
              </a:buBlip>
            </a:pPr>
            <a:r>
              <a:rPr lang="en-US" altLang="ja-JP" sz="2400" dirty="0">
                <a:cs typeface="Arial" panose="020B0604020202020204" pitchFamily="34" charset="0"/>
              </a:rPr>
              <a:t>Mean pairwise distance</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D</a:t>
            </a:r>
            <a:r>
              <a:rPr lang="ja-JP" altLang="en-US" sz="2400" dirty="0">
                <a:latin typeface="Times New Roman" panose="02020603050405020304" pitchFamily="18" charset="0"/>
                <a:cs typeface="Times New Roman" panose="02020603050405020304" pitchFamily="18" charset="0"/>
              </a:rPr>
              <a:t> </a:t>
            </a:r>
            <a:r>
              <a:rPr lang="ja-JP" altLang="en-US" sz="2400" dirty="0">
                <a:cs typeface="Times New Roman" panose="02020603050405020304" pitchFamily="18" charset="0"/>
              </a:rPr>
              <a:t>（</a:t>
            </a:r>
            <a:r>
              <a:rPr lang="en-US" altLang="ja-JP" sz="2400" dirty="0">
                <a:cs typeface="Times New Roman" panose="02020603050405020304" pitchFamily="18" charset="0"/>
              </a:rPr>
              <a:t>km</a:t>
            </a:r>
            <a:r>
              <a:rPr lang="ja-JP" altLang="en-US" sz="2400" dirty="0">
                <a:cs typeface="Times New Roman" panose="02020603050405020304" pitchFamily="18" charset="0"/>
              </a:rPr>
              <a:t>）</a:t>
            </a:r>
            <a:endParaRPr lang="en-US" altLang="ja-JP" sz="2400" dirty="0">
              <a:cs typeface="Times New Roman" panose="02020603050405020304" pitchFamily="18" charset="0"/>
            </a:endParaRPr>
          </a:p>
          <a:p>
            <a:pPr lvl="1" eaLnBrk="1" hangingPunct="1">
              <a:lnSpc>
                <a:spcPct val="110000"/>
              </a:lnSpc>
              <a:buFontTx/>
              <a:buBlip>
                <a:blip r:embed="rId3"/>
              </a:buBlip>
            </a:pPr>
            <a:r>
              <a:rPr lang="en-US" altLang="ja-JP" sz="2400" dirty="0">
                <a:cs typeface="Arial" panose="020B0604020202020204" pitchFamily="34" charset="0"/>
              </a:rPr>
              <a:t>Central location in longitude and latitude </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X</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Y</a:t>
            </a:r>
            <a:r>
              <a:rPr lang="en-US" altLang="ja-JP" sz="2400" dirty="0">
                <a:latin typeface="Times New Roman" panose="02020603050405020304" pitchFamily="18" charset="0"/>
                <a:cs typeface="Times New Roman" panose="02020603050405020304" pitchFamily="18" charset="0"/>
              </a:rPr>
              <a:t> </a:t>
            </a:r>
            <a:r>
              <a:rPr lang="ja-JP" altLang="en-US" sz="2400" dirty="0">
                <a:cs typeface="Times New Roman" panose="02020603050405020304" pitchFamily="18" charset="0"/>
              </a:rPr>
              <a:t>（</a:t>
            </a:r>
            <a:r>
              <a:rPr lang="en-US" altLang="ja-JP" sz="2400" dirty="0">
                <a:cs typeface="Times New Roman" panose="02020603050405020304" pitchFamily="18" charset="0"/>
              </a:rPr>
              <a:t>deg</a:t>
            </a:r>
            <a:r>
              <a:rPr lang="ja-JP" altLang="en-US" sz="2400" dirty="0">
                <a:cs typeface="Times New Roman" panose="02020603050405020304" pitchFamily="18" charset="0"/>
              </a:rPr>
              <a:t>）</a:t>
            </a:r>
            <a:endParaRPr lang="en-US" altLang="ja-JP" sz="2400" dirty="0">
              <a:cs typeface="Times New Roman" panose="02020603050405020304" pitchFamily="18" charset="0"/>
            </a:endParaRPr>
          </a:p>
        </p:txBody>
      </p:sp>
      <p:sp>
        <p:nvSpPr>
          <p:cNvPr id="71683" name="スライド番号プレースホルダー 1031">
            <a:extLst>
              <a:ext uri="{FF2B5EF4-FFF2-40B4-BE49-F238E27FC236}">
                <a16:creationId xmlns:a16="http://schemas.microsoft.com/office/drawing/2014/main" id="{B7B562A0-6CAA-4D20-A9D9-9B0F161A314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12E180A-FD3F-4CCF-9AB2-85EBBD5FEBFB}" type="slidenum">
              <a:rPr lang="ja-JP" altLang="en-US" sz="1400" smtClean="0">
                <a:solidFill>
                  <a:srgbClr val="000000"/>
                </a:solidFill>
              </a:rPr>
              <a:pPr>
                <a:spcBef>
                  <a:spcPct val="0"/>
                </a:spcBef>
                <a:buFontTx/>
                <a:buNone/>
              </a:pPr>
              <a:t>13</a:t>
            </a:fld>
            <a:endParaRPr lang="ja-JP" altLang="en-US" sz="1400">
              <a:solidFill>
                <a:srgbClr val="000000"/>
              </a:solidFill>
            </a:endParaRPr>
          </a:p>
        </p:txBody>
      </p:sp>
      <p:sp>
        <p:nvSpPr>
          <p:cNvPr id="87" name="Rectangle 1">
            <a:extLst>
              <a:ext uri="{FF2B5EF4-FFF2-40B4-BE49-F238E27FC236}">
                <a16:creationId xmlns:a16="http://schemas.microsoft.com/office/drawing/2014/main" id="{AFA35B17-7457-47A1-8AEF-02C137DE0853}"/>
              </a:ext>
            </a:extLst>
          </p:cNvPr>
          <p:cNvSpPr>
            <a:spLocks noGrp="1" noChangeArrowheads="1"/>
          </p:cNvSpPr>
          <p:nvPr>
            <p:ph type="title"/>
          </p:nvPr>
        </p:nvSpPr>
        <p:spPr>
          <a:xfrm>
            <a:off x="458788" y="-26988"/>
            <a:ext cx="8380412"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Step 3</a:t>
            </a:r>
            <a:r>
              <a:rPr lang="ja-JP" altLang="en-US" sz="3200" b="1" dirty="0" err="1">
                <a:solidFill>
                  <a:schemeClr val="accent2">
                    <a:lumMod val="75000"/>
                  </a:schemeClr>
                </a:solidFill>
              </a:rPr>
              <a:t>．</a:t>
            </a:r>
            <a:r>
              <a:rPr lang="en-US" altLang="ja-JP" sz="3200" b="1" dirty="0">
                <a:solidFill>
                  <a:schemeClr val="accent2">
                    <a:lumMod val="75000"/>
                  </a:schemeClr>
                </a:solidFill>
              </a:rPr>
              <a:t>Feature Extraction (</a:t>
            </a:r>
            <a:r>
              <a:rPr lang="en-US" altLang="ja-JP" sz="3200" b="1" dirty="0" err="1">
                <a:solidFill>
                  <a:schemeClr val="accent2">
                    <a:lumMod val="75000"/>
                  </a:schemeClr>
                </a:solidFill>
              </a:rPr>
              <a:t>Multiplets</a:t>
            </a:r>
            <a:r>
              <a:rPr lang="en-US" altLang="ja-JP" sz="3200" b="1" dirty="0">
                <a:solidFill>
                  <a:schemeClr val="accent2">
                    <a:lumMod val="75000"/>
                  </a:schemeClr>
                </a:solidFill>
              </a:rPr>
              <a:t>)</a:t>
            </a:r>
          </a:p>
        </p:txBody>
      </p:sp>
      <p:pic>
        <p:nvPicPr>
          <p:cNvPr id="71685" name="図 5">
            <a:extLst>
              <a:ext uri="{FF2B5EF4-FFF2-40B4-BE49-F238E27FC236}">
                <a16:creationId xmlns:a16="http://schemas.microsoft.com/office/drawing/2014/main" id="{49950FBF-C212-4EBF-9E95-186A2FB6A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9995" b="17680"/>
          <a:stretch>
            <a:fillRect/>
          </a:stretch>
        </p:blipFill>
        <p:spPr bwMode="auto">
          <a:xfrm>
            <a:off x="1077913" y="4368800"/>
            <a:ext cx="72310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85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スライド番号プレースホルダー 1031"/>
          <p:cNvSpPr>
            <a:spLocks noGrp="1"/>
          </p:cNvSpPr>
          <p:nvPr>
            <p:ph type="sldNum" sz="quarter" idx="12"/>
          </p:nvPr>
        </p:nvSpPr>
        <p:spPr/>
        <p:txBody>
          <a:bodyPr/>
          <a:lstStyle/>
          <a:p>
            <a:pPr>
              <a:defRPr/>
            </a:pPr>
            <a:fld id="{F9874B1D-3BCF-41E6-BFCA-23F693810493}" type="slidenum">
              <a:rPr lang="ja-JP" altLang="en-US"/>
              <a:pPr>
                <a:defRPr/>
              </a:pPr>
              <a:t>14</a:t>
            </a:fld>
            <a:endParaRPr lang="ja-JP" altLang="en-US" dirty="0"/>
          </a:p>
        </p:txBody>
      </p:sp>
      <p:sp>
        <p:nvSpPr>
          <p:cNvPr id="87" name="Rectangle 1"/>
          <p:cNvSpPr>
            <a:spLocks noGrp="1" noChangeArrowheads="1"/>
          </p:cNvSpPr>
          <p:nvPr>
            <p:ph type="title"/>
          </p:nvPr>
        </p:nvSpPr>
        <p:spPr>
          <a:xfrm>
            <a:off x="231775" y="-9525"/>
            <a:ext cx="8228013" cy="88862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ja-JP" sz="3200" b="1" dirty="0">
                <a:solidFill>
                  <a:schemeClr val="accent2">
                    <a:lumMod val="75000"/>
                  </a:schemeClr>
                </a:solidFill>
              </a:rPr>
              <a:t>Step 3</a:t>
            </a:r>
            <a:r>
              <a:rPr lang="ja-JP" altLang="en-US" sz="3200" b="1" dirty="0">
                <a:solidFill>
                  <a:schemeClr val="accent2">
                    <a:lumMod val="75000"/>
                  </a:schemeClr>
                </a:solidFill>
              </a:rPr>
              <a:t>．</a:t>
            </a:r>
            <a:r>
              <a:rPr lang="en-US" altLang="ja-JP" sz="3200" b="1" dirty="0">
                <a:solidFill>
                  <a:schemeClr val="accent2">
                    <a:lumMod val="75000"/>
                  </a:schemeClr>
                </a:solidFill>
              </a:rPr>
              <a:t>Distribution of Features</a:t>
            </a:r>
            <a:endParaRPr lang="en-US" altLang="ja-JP" sz="3200" b="1" dirty="0">
              <a:solidFill>
                <a:schemeClr val="accent1"/>
              </a:solidFill>
            </a:endParaRPr>
          </a:p>
        </p:txBody>
      </p:sp>
      <p:pic>
        <p:nvPicPr>
          <p:cNvPr id="3" name="図 2"/>
          <p:cNvPicPr>
            <a:picLocks noChangeAspect="1"/>
          </p:cNvPicPr>
          <p:nvPr/>
        </p:nvPicPr>
        <p:blipFill>
          <a:blip r:embed="rId3"/>
          <a:stretch>
            <a:fillRect/>
          </a:stretch>
        </p:blipFill>
        <p:spPr>
          <a:xfrm>
            <a:off x="1865625" y="1155652"/>
            <a:ext cx="5336502" cy="5327301"/>
          </a:xfrm>
          <a:prstGeom prst="rect">
            <a:avLst/>
          </a:prstGeom>
        </p:spPr>
      </p:pic>
      <p:sp>
        <p:nvSpPr>
          <p:cNvPr id="5" name="正方形/長方形 4"/>
          <p:cNvSpPr/>
          <p:nvPr/>
        </p:nvSpPr>
        <p:spPr>
          <a:xfrm>
            <a:off x="755576" y="1789959"/>
            <a:ext cx="692818" cy="461665"/>
          </a:xfrm>
          <a:prstGeom prst="rect">
            <a:avLst/>
          </a:prstGeom>
        </p:spPr>
        <p:txBody>
          <a:bodyPr wrap="none">
            <a:spAutoFit/>
          </a:bodyPr>
          <a:lstStyle/>
          <a:p>
            <a:r>
              <a:rPr lang="en-US" altLang="ja-JP" sz="2400" dirty="0">
                <a:solidFill>
                  <a:srgbClr val="0000FF"/>
                </a:solidFill>
              </a:rPr>
              <a:t>N=2</a:t>
            </a:r>
            <a:endParaRPr lang="ja-JP" altLang="en-US" sz="2400" dirty="0">
              <a:solidFill>
                <a:srgbClr val="0000FF"/>
              </a:solidFill>
            </a:endParaRPr>
          </a:p>
        </p:txBody>
      </p:sp>
      <p:sp>
        <p:nvSpPr>
          <p:cNvPr id="22" name="正方形/長方形 21"/>
          <p:cNvSpPr/>
          <p:nvPr/>
        </p:nvSpPr>
        <p:spPr>
          <a:xfrm>
            <a:off x="755576" y="3530625"/>
            <a:ext cx="692818" cy="461665"/>
          </a:xfrm>
          <a:prstGeom prst="rect">
            <a:avLst/>
          </a:prstGeom>
        </p:spPr>
        <p:txBody>
          <a:bodyPr wrap="none">
            <a:spAutoFit/>
          </a:bodyPr>
          <a:lstStyle/>
          <a:p>
            <a:r>
              <a:rPr lang="en-US" altLang="ja-JP" sz="2400" dirty="0">
                <a:solidFill>
                  <a:srgbClr val="0000FF"/>
                </a:solidFill>
              </a:rPr>
              <a:t>N=4</a:t>
            </a:r>
            <a:endParaRPr lang="ja-JP" altLang="en-US" sz="2400" dirty="0">
              <a:solidFill>
                <a:srgbClr val="0000FF"/>
              </a:solidFill>
            </a:endParaRPr>
          </a:p>
        </p:txBody>
      </p:sp>
      <p:sp>
        <p:nvSpPr>
          <p:cNvPr id="23" name="正方形/長方形 22"/>
          <p:cNvSpPr/>
          <p:nvPr/>
        </p:nvSpPr>
        <p:spPr>
          <a:xfrm>
            <a:off x="755576" y="5301208"/>
            <a:ext cx="692818" cy="461665"/>
          </a:xfrm>
          <a:prstGeom prst="rect">
            <a:avLst/>
          </a:prstGeom>
        </p:spPr>
        <p:txBody>
          <a:bodyPr wrap="none">
            <a:spAutoFit/>
          </a:bodyPr>
          <a:lstStyle/>
          <a:p>
            <a:r>
              <a:rPr lang="en-US" altLang="ja-JP" sz="2400" dirty="0">
                <a:solidFill>
                  <a:srgbClr val="0000FF"/>
                </a:solidFill>
              </a:rPr>
              <a:t>N=8</a:t>
            </a:r>
            <a:endParaRPr lang="ja-JP" altLang="en-US" sz="2400" dirty="0">
              <a:solidFill>
                <a:srgbClr val="0000FF"/>
              </a:solidFill>
            </a:endParaRPr>
          </a:p>
        </p:txBody>
      </p:sp>
      <p:cxnSp>
        <p:nvCxnSpPr>
          <p:cNvPr id="24" name="直線コネクタ 23"/>
          <p:cNvCxnSpPr/>
          <p:nvPr/>
        </p:nvCxnSpPr>
        <p:spPr>
          <a:xfrm>
            <a:off x="827584" y="2954561"/>
            <a:ext cx="6349796"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051720" y="764704"/>
            <a:ext cx="1709294" cy="461665"/>
          </a:xfrm>
          <a:prstGeom prst="rect">
            <a:avLst/>
          </a:prstGeom>
        </p:spPr>
        <p:txBody>
          <a:bodyPr wrap="square">
            <a:spAutoFit/>
          </a:bodyPr>
          <a:lstStyle/>
          <a:p>
            <a:r>
              <a:rPr lang="en-US" altLang="ja-JP" sz="2400" dirty="0">
                <a:solidFill>
                  <a:srgbClr val="FF0000"/>
                </a:solidFill>
              </a:rPr>
              <a:t>4</a:t>
            </a:r>
            <a:r>
              <a:rPr lang="ja-JP" altLang="en-US" sz="2400" dirty="0">
                <a:solidFill>
                  <a:srgbClr val="FF0000"/>
                </a:solidFill>
              </a:rPr>
              <a:t>≦</a:t>
            </a:r>
            <a:r>
              <a:rPr lang="en-US" altLang="ja-JP" sz="2400" dirty="0">
                <a:solidFill>
                  <a:srgbClr val="FF0000"/>
                </a:solidFill>
              </a:rPr>
              <a:t>M1</a:t>
            </a:r>
            <a:r>
              <a:rPr lang="ja-JP" altLang="en-US" sz="2400" dirty="0">
                <a:solidFill>
                  <a:srgbClr val="FF0000"/>
                </a:solidFill>
              </a:rPr>
              <a:t>＜</a:t>
            </a:r>
            <a:r>
              <a:rPr lang="en-US" altLang="ja-JP" sz="2400" dirty="0">
                <a:solidFill>
                  <a:srgbClr val="FF0000"/>
                </a:solidFill>
              </a:rPr>
              <a:t>5</a:t>
            </a:r>
            <a:endParaRPr lang="ja-JP" altLang="en-US" sz="2400" dirty="0">
              <a:solidFill>
                <a:srgbClr val="FF0000"/>
              </a:solidFill>
            </a:endParaRPr>
          </a:p>
        </p:txBody>
      </p:sp>
      <p:sp>
        <p:nvSpPr>
          <p:cNvPr id="28" name="正方形/長方形 27"/>
          <p:cNvSpPr/>
          <p:nvPr/>
        </p:nvSpPr>
        <p:spPr>
          <a:xfrm>
            <a:off x="3798810" y="764704"/>
            <a:ext cx="1709294" cy="461665"/>
          </a:xfrm>
          <a:prstGeom prst="rect">
            <a:avLst/>
          </a:prstGeom>
        </p:spPr>
        <p:txBody>
          <a:bodyPr wrap="square">
            <a:spAutoFit/>
          </a:bodyPr>
          <a:lstStyle/>
          <a:p>
            <a:r>
              <a:rPr lang="en-US" altLang="ja-JP" sz="2400" dirty="0">
                <a:solidFill>
                  <a:srgbClr val="FF0000"/>
                </a:solidFill>
              </a:rPr>
              <a:t>5</a:t>
            </a:r>
            <a:r>
              <a:rPr lang="ja-JP" altLang="en-US" sz="2400" dirty="0">
                <a:solidFill>
                  <a:srgbClr val="FF0000"/>
                </a:solidFill>
              </a:rPr>
              <a:t>≦</a:t>
            </a:r>
            <a:r>
              <a:rPr lang="en-US" altLang="ja-JP" sz="2400" dirty="0">
                <a:solidFill>
                  <a:srgbClr val="FF0000"/>
                </a:solidFill>
              </a:rPr>
              <a:t>M1</a:t>
            </a:r>
            <a:r>
              <a:rPr lang="ja-JP" altLang="en-US" sz="2400" dirty="0">
                <a:solidFill>
                  <a:srgbClr val="FF0000"/>
                </a:solidFill>
              </a:rPr>
              <a:t>＜</a:t>
            </a:r>
            <a:r>
              <a:rPr lang="en-US" altLang="ja-JP" sz="2400" dirty="0">
                <a:solidFill>
                  <a:srgbClr val="FF0000"/>
                </a:solidFill>
              </a:rPr>
              <a:t>6</a:t>
            </a:r>
            <a:endParaRPr lang="ja-JP" altLang="en-US" sz="2400" dirty="0">
              <a:solidFill>
                <a:srgbClr val="FF0000"/>
              </a:solidFill>
            </a:endParaRPr>
          </a:p>
        </p:txBody>
      </p:sp>
      <p:sp>
        <p:nvSpPr>
          <p:cNvPr id="30" name="正方形/長方形 29"/>
          <p:cNvSpPr/>
          <p:nvPr/>
        </p:nvSpPr>
        <p:spPr>
          <a:xfrm>
            <a:off x="5599010" y="764704"/>
            <a:ext cx="1709294" cy="461665"/>
          </a:xfrm>
          <a:prstGeom prst="rect">
            <a:avLst/>
          </a:prstGeom>
        </p:spPr>
        <p:txBody>
          <a:bodyPr wrap="square">
            <a:spAutoFit/>
          </a:bodyPr>
          <a:lstStyle/>
          <a:p>
            <a:r>
              <a:rPr lang="en-US" altLang="ja-JP" sz="2400" dirty="0">
                <a:solidFill>
                  <a:srgbClr val="FF0000"/>
                </a:solidFill>
              </a:rPr>
              <a:t>6</a:t>
            </a:r>
            <a:r>
              <a:rPr lang="ja-JP" altLang="en-US" sz="2400" dirty="0">
                <a:solidFill>
                  <a:srgbClr val="FF0000"/>
                </a:solidFill>
              </a:rPr>
              <a:t>≦</a:t>
            </a:r>
            <a:r>
              <a:rPr lang="en-US" altLang="ja-JP" sz="2400" dirty="0">
                <a:solidFill>
                  <a:srgbClr val="FF0000"/>
                </a:solidFill>
              </a:rPr>
              <a:t>M1</a:t>
            </a:r>
            <a:r>
              <a:rPr lang="ja-JP" altLang="en-US" sz="2400" dirty="0">
                <a:solidFill>
                  <a:srgbClr val="FF0000"/>
                </a:solidFill>
              </a:rPr>
              <a:t>＜</a:t>
            </a:r>
            <a:r>
              <a:rPr lang="en-US" altLang="ja-JP" sz="2400" dirty="0">
                <a:solidFill>
                  <a:srgbClr val="FF0000"/>
                </a:solidFill>
              </a:rPr>
              <a:t>7</a:t>
            </a:r>
            <a:endParaRPr lang="ja-JP" altLang="en-US" sz="2400" dirty="0">
              <a:solidFill>
                <a:srgbClr val="FF0000"/>
              </a:solidFill>
            </a:endParaRPr>
          </a:p>
        </p:txBody>
      </p:sp>
      <p:cxnSp>
        <p:nvCxnSpPr>
          <p:cNvPr id="31" name="直線コネクタ 30"/>
          <p:cNvCxnSpPr/>
          <p:nvPr/>
        </p:nvCxnSpPr>
        <p:spPr>
          <a:xfrm>
            <a:off x="827584" y="4754761"/>
            <a:ext cx="6349796"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635896" y="866329"/>
            <a:ext cx="0" cy="554461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418340" y="866329"/>
            <a:ext cx="0" cy="554461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7391400" y="2731532"/>
            <a:ext cx="848768" cy="33042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309500" y="1536467"/>
            <a:ext cx="1377300" cy="369332"/>
          </a:xfrm>
          <a:prstGeom prst="rect">
            <a:avLst/>
          </a:prstGeom>
        </p:spPr>
        <p:txBody>
          <a:bodyPr wrap="none">
            <a:spAutoFit/>
          </a:bodyPr>
          <a:lstStyle/>
          <a:p>
            <a:r>
              <a:rPr lang="en-US" altLang="ja-JP" sz="1800" b="0" dirty="0">
                <a:solidFill>
                  <a:schemeClr val="tx1"/>
                </a:solidFill>
              </a:rPr>
              <a:t>Foreshocks</a:t>
            </a:r>
            <a:endParaRPr lang="ja-JP" altLang="en-US" sz="1800" b="0" dirty="0">
              <a:solidFill>
                <a:schemeClr val="tx1"/>
              </a:solidFill>
            </a:endParaRPr>
          </a:p>
        </p:txBody>
      </p:sp>
      <p:sp>
        <p:nvSpPr>
          <p:cNvPr id="26" name="正方形/長方形 25"/>
          <p:cNvSpPr/>
          <p:nvPr/>
        </p:nvSpPr>
        <p:spPr>
          <a:xfrm>
            <a:off x="2123728" y="6401653"/>
            <a:ext cx="1454244" cy="400110"/>
          </a:xfrm>
          <a:prstGeom prst="rect">
            <a:avLst/>
          </a:prstGeom>
        </p:spPr>
        <p:txBody>
          <a:bodyPr wrap="none">
            <a:spAutoFit/>
          </a:bodyPr>
          <a:lstStyle/>
          <a:p>
            <a:r>
              <a:rPr lang="en-US" altLang="ja-JP" sz="2000" dirty="0">
                <a:solidFill>
                  <a:srgbClr val="00CC00"/>
                </a:solidFill>
              </a:rPr>
              <a:t>ΔM=M1-M2</a:t>
            </a:r>
            <a:endParaRPr lang="ja-JP" altLang="en-US" sz="2000" dirty="0">
              <a:solidFill>
                <a:srgbClr val="00CC00"/>
              </a:solidFill>
            </a:endParaRPr>
          </a:p>
        </p:txBody>
      </p:sp>
      <p:sp>
        <p:nvSpPr>
          <p:cNvPr id="29" name="正方形/長方形 28"/>
          <p:cNvSpPr/>
          <p:nvPr/>
        </p:nvSpPr>
        <p:spPr>
          <a:xfrm>
            <a:off x="3923928" y="6401653"/>
            <a:ext cx="1454244" cy="400110"/>
          </a:xfrm>
          <a:prstGeom prst="rect">
            <a:avLst/>
          </a:prstGeom>
        </p:spPr>
        <p:txBody>
          <a:bodyPr wrap="none">
            <a:spAutoFit/>
          </a:bodyPr>
          <a:lstStyle/>
          <a:p>
            <a:r>
              <a:rPr lang="en-US" altLang="ja-JP" sz="2000" dirty="0">
                <a:solidFill>
                  <a:srgbClr val="00CC00"/>
                </a:solidFill>
              </a:rPr>
              <a:t>ΔM=M1-M2</a:t>
            </a:r>
            <a:endParaRPr lang="ja-JP" altLang="en-US" sz="2000" dirty="0">
              <a:solidFill>
                <a:srgbClr val="00CC00"/>
              </a:solidFill>
            </a:endParaRPr>
          </a:p>
        </p:txBody>
      </p:sp>
      <p:sp>
        <p:nvSpPr>
          <p:cNvPr id="33" name="正方形/長方形 32"/>
          <p:cNvSpPr/>
          <p:nvPr/>
        </p:nvSpPr>
        <p:spPr>
          <a:xfrm>
            <a:off x="5724128" y="6410945"/>
            <a:ext cx="1454244" cy="400110"/>
          </a:xfrm>
          <a:prstGeom prst="rect">
            <a:avLst/>
          </a:prstGeom>
        </p:spPr>
        <p:txBody>
          <a:bodyPr wrap="none">
            <a:spAutoFit/>
          </a:bodyPr>
          <a:lstStyle/>
          <a:p>
            <a:r>
              <a:rPr lang="en-US" altLang="ja-JP" sz="2000" dirty="0">
                <a:solidFill>
                  <a:srgbClr val="00CC00"/>
                </a:solidFill>
              </a:rPr>
              <a:t>ΔM=M1-M2</a:t>
            </a:r>
            <a:endParaRPr lang="ja-JP" altLang="en-US" sz="2000" dirty="0">
              <a:solidFill>
                <a:srgbClr val="00CC00"/>
              </a:solidFill>
            </a:endParaRPr>
          </a:p>
        </p:txBody>
      </p:sp>
      <p:sp>
        <p:nvSpPr>
          <p:cNvPr id="25" name="正方形/長方形 24">
            <a:extLst>
              <a:ext uri="{FF2B5EF4-FFF2-40B4-BE49-F238E27FC236}">
                <a16:creationId xmlns:a16="http://schemas.microsoft.com/office/drawing/2014/main" id="{AEE5F5BA-D05A-4991-AA57-B9162487D13A}"/>
              </a:ext>
            </a:extLst>
          </p:cNvPr>
          <p:cNvSpPr/>
          <p:nvPr/>
        </p:nvSpPr>
        <p:spPr>
          <a:xfrm>
            <a:off x="7343507" y="2362200"/>
            <a:ext cx="1800493" cy="369332"/>
          </a:xfrm>
          <a:prstGeom prst="rect">
            <a:avLst/>
          </a:prstGeom>
        </p:spPr>
        <p:txBody>
          <a:bodyPr wrap="none">
            <a:spAutoFit/>
          </a:bodyPr>
          <a:lstStyle/>
          <a:p>
            <a:r>
              <a:rPr lang="en-US" altLang="ja-JP" sz="1800" b="0" dirty="0">
                <a:solidFill>
                  <a:schemeClr val="tx1"/>
                </a:solidFill>
              </a:rPr>
              <a:t>Non-foreshocks</a:t>
            </a:r>
            <a:endParaRPr lang="ja-JP" altLang="en-US" sz="1800" b="0" dirty="0">
              <a:solidFill>
                <a:schemeClr val="tx1"/>
              </a:solidFill>
            </a:endParaRPr>
          </a:p>
        </p:txBody>
      </p:sp>
      <p:sp>
        <p:nvSpPr>
          <p:cNvPr id="35" name="正方形/長方形 34">
            <a:extLst>
              <a:ext uri="{FF2B5EF4-FFF2-40B4-BE49-F238E27FC236}">
                <a16:creationId xmlns:a16="http://schemas.microsoft.com/office/drawing/2014/main" id="{6A8C814F-8368-4CB8-B34D-E7B1F93D2F32}"/>
              </a:ext>
            </a:extLst>
          </p:cNvPr>
          <p:cNvSpPr/>
          <p:nvPr/>
        </p:nvSpPr>
        <p:spPr>
          <a:xfrm>
            <a:off x="7391400" y="1912320"/>
            <a:ext cx="848768" cy="33042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993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51559" y="1141996"/>
            <a:ext cx="5350567" cy="5341342"/>
          </a:xfrm>
          <a:prstGeom prst="rect">
            <a:avLst/>
          </a:prstGeom>
          <a:ln>
            <a:noFill/>
          </a:ln>
        </p:spPr>
      </p:pic>
      <p:sp>
        <p:nvSpPr>
          <p:cNvPr id="1032" name="スライド番号プレースホルダー 1031"/>
          <p:cNvSpPr>
            <a:spLocks noGrp="1"/>
          </p:cNvSpPr>
          <p:nvPr>
            <p:ph type="sldNum" sz="quarter" idx="12"/>
          </p:nvPr>
        </p:nvSpPr>
        <p:spPr/>
        <p:txBody>
          <a:bodyPr/>
          <a:lstStyle/>
          <a:p>
            <a:pPr>
              <a:defRPr/>
            </a:pPr>
            <a:fld id="{F9874B1D-3BCF-41E6-BFCA-23F693810493}" type="slidenum">
              <a:rPr lang="ja-JP" altLang="en-US"/>
              <a:pPr>
                <a:defRPr/>
              </a:pPr>
              <a:t>15</a:t>
            </a:fld>
            <a:endParaRPr lang="ja-JP" altLang="en-US" dirty="0"/>
          </a:p>
        </p:txBody>
      </p:sp>
      <p:sp>
        <p:nvSpPr>
          <p:cNvPr id="87" name="Rectangle 1"/>
          <p:cNvSpPr>
            <a:spLocks noGrp="1" noChangeArrowheads="1"/>
          </p:cNvSpPr>
          <p:nvPr>
            <p:ph type="title"/>
          </p:nvPr>
        </p:nvSpPr>
        <p:spPr>
          <a:xfrm>
            <a:off x="231775" y="-9525"/>
            <a:ext cx="8228013" cy="88862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ja-JP" sz="3200" b="1" dirty="0">
                <a:solidFill>
                  <a:schemeClr val="accent2">
                    <a:lumMod val="75000"/>
                  </a:schemeClr>
                </a:solidFill>
              </a:rPr>
              <a:t>Step 3</a:t>
            </a:r>
            <a:r>
              <a:rPr lang="ja-JP" altLang="en-US" sz="3200" b="1" dirty="0">
                <a:solidFill>
                  <a:schemeClr val="accent2">
                    <a:lumMod val="75000"/>
                  </a:schemeClr>
                </a:solidFill>
              </a:rPr>
              <a:t>．</a:t>
            </a:r>
            <a:r>
              <a:rPr lang="en-US" altLang="ja-JP" sz="3200" b="1" dirty="0">
                <a:solidFill>
                  <a:schemeClr val="accent2">
                    <a:lumMod val="75000"/>
                  </a:schemeClr>
                </a:solidFill>
              </a:rPr>
              <a:t>Distribution of Features</a:t>
            </a:r>
            <a:endParaRPr lang="en-US" altLang="ja-JP" sz="3200" b="1" dirty="0">
              <a:solidFill>
                <a:schemeClr val="accent1"/>
              </a:solidFill>
            </a:endParaRPr>
          </a:p>
        </p:txBody>
      </p:sp>
      <p:sp>
        <p:nvSpPr>
          <p:cNvPr id="5" name="正方形/長方形 4"/>
          <p:cNvSpPr/>
          <p:nvPr/>
        </p:nvSpPr>
        <p:spPr>
          <a:xfrm>
            <a:off x="755576" y="1789959"/>
            <a:ext cx="692818" cy="461665"/>
          </a:xfrm>
          <a:prstGeom prst="rect">
            <a:avLst/>
          </a:prstGeom>
        </p:spPr>
        <p:txBody>
          <a:bodyPr wrap="none">
            <a:spAutoFit/>
          </a:bodyPr>
          <a:lstStyle/>
          <a:p>
            <a:r>
              <a:rPr lang="en-US" altLang="ja-JP" sz="2400" dirty="0">
                <a:solidFill>
                  <a:srgbClr val="0000FF"/>
                </a:solidFill>
              </a:rPr>
              <a:t>N=2</a:t>
            </a:r>
            <a:endParaRPr lang="ja-JP" altLang="en-US" sz="2400" dirty="0">
              <a:solidFill>
                <a:srgbClr val="0000FF"/>
              </a:solidFill>
            </a:endParaRPr>
          </a:p>
        </p:txBody>
      </p:sp>
      <p:sp>
        <p:nvSpPr>
          <p:cNvPr id="22" name="正方形/長方形 21"/>
          <p:cNvSpPr/>
          <p:nvPr/>
        </p:nvSpPr>
        <p:spPr>
          <a:xfrm>
            <a:off x="755576" y="3530625"/>
            <a:ext cx="692818" cy="461665"/>
          </a:xfrm>
          <a:prstGeom prst="rect">
            <a:avLst/>
          </a:prstGeom>
        </p:spPr>
        <p:txBody>
          <a:bodyPr wrap="none">
            <a:spAutoFit/>
          </a:bodyPr>
          <a:lstStyle/>
          <a:p>
            <a:r>
              <a:rPr lang="en-US" altLang="ja-JP" sz="2400" dirty="0">
                <a:solidFill>
                  <a:srgbClr val="0000FF"/>
                </a:solidFill>
              </a:rPr>
              <a:t>N=4</a:t>
            </a:r>
            <a:endParaRPr lang="ja-JP" altLang="en-US" sz="2400" dirty="0">
              <a:solidFill>
                <a:srgbClr val="0000FF"/>
              </a:solidFill>
            </a:endParaRPr>
          </a:p>
        </p:txBody>
      </p:sp>
      <p:sp>
        <p:nvSpPr>
          <p:cNvPr id="23" name="正方形/長方形 22"/>
          <p:cNvSpPr/>
          <p:nvPr/>
        </p:nvSpPr>
        <p:spPr>
          <a:xfrm>
            <a:off x="755576" y="5301208"/>
            <a:ext cx="692818" cy="461665"/>
          </a:xfrm>
          <a:prstGeom prst="rect">
            <a:avLst/>
          </a:prstGeom>
        </p:spPr>
        <p:txBody>
          <a:bodyPr wrap="none">
            <a:spAutoFit/>
          </a:bodyPr>
          <a:lstStyle/>
          <a:p>
            <a:r>
              <a:rPr lang="en-US" altLang="ja-JP" sz="2400" dirty="0">
                <a:solidFill>
                  <a:srgbClr val="0000FF"/>
                </a:solidFill>
              </a:rPr>
              <a:t>N=8</a:t>
            </a:r>
            <a:endParaRPr lang="ja-JP" altLang="en-US" sz="2400" dirty="0">
              <a:solidFill>
                <a:srgbClr val="0000FF"/>
              </a:solidFill>
            </a:endParaRPr>
          </a:p>
        </p:txBody>
      </p:sp>
      <p:cxnSp>
        <p:nvCxnSpPr>
          <p:cNvPr id="24" name="直線コネクタ 23"/>
          <p:cNvCxnSpPr/>
          <p:nvPr/>
        </p:nvCxnSpPr>
        <p:spPr>
          <a:xfrm>
            <a:off x="827584" y="2954561"/>
            <a:ext cx="6349796"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051720" y="764704"/>
            <a:ext cx="1709294" cy="461665"/>
          </a:xfrm>
          <a:prstGeom prst="rect">
            <a:avLst/>
          </a:prstGeom>
        </p:spPr>
        <p:txBody>
          <a:bodyPr wrap="square">
            <a:spAutoFit/>
          </a:bodyPr>
          <a:lstStyle/>
          <a:p>
            <a:r>
              <a:rPr lang="en-US" altLang="ja-JP" sz="2400" dirty="0">
                <a:solidFill>
                  <a:srgbClr val="FF0000"/>
                </a:solidFill>
              </a:rPr>
              <a:t>4</a:t>
            </a:r>
            <a:r>
              <a:rPr lang="ja-JP" altLang="en-US" sz="2400" dirty="0">
                <a:solidFill>
                  <a:srgbClr val="FF0000"/>
                </a:solidFill>
              </a:rPr>
              <a:t>≦</a:t>
            </a:r>
            <a:r>
              <a:rPr lang="en-US" altLang="ja-JP" sz="2400" dirty="0">
                <a:solidFill>
                  <a:srgbClr val="FF0000"/>
                </a:solidFill>
              </a:rPr>
              <a:t>M1</a:t>
            </a:r>
            <a:r>
              <a:rPr lang="ja-JP" altLang="en-US" sz="2400" dirty="0">
                <a:solidFill>
                  <a:srgbClr val="FF0000"/>
                </a:solidFill>
              </a:rPr>
              <a:t>＜</a:t>
            </a:r>
            <a:r>
              <a:rPr lang="en-US" altLang="ja-JP" sz="2400" dirty="0">
                <a:solidFill>
                  <a:srgbClr val="FF0000"/>
                </a:solidFill>
              </a:rPr>
              <a:t>5</a:t>
            </a:r>
            <a:endParaRPr lang="ja-JP" altLang="en-US" sz="2400" dirty="0">
              <a:solidFill>
                <a:srgbClr val="FF0000"/>
              </a:solidFill>
            </a:endParaRPr>
          </a:p>
        </p:txBody>
      </p:sp>
      <p:sp>
        <p:nvSpPr>
          <p:cNvPr id="28" name="正方形/長方形 27"/>
          <p:cNvSpPr/>
          <p:nvPr/>
        </p:nvSpPr>
        <p:spPr>
          <a:xfrm>
            <a:off x="3798810" y="764704"/>
            <a:ext cx="1709294" cy="461665"/>
          </a:xfrm>
          <a:prstGeom prst="rect">
            <a:avLst/>
          </a:prstGeom>
        </p:spPr>
        <p:txBody>
          <a:bodyPr wrap="square">
            <a:spAutoFit/>
          </a:bodyPr>
          <a:lstStyle/>
          <a:p>
            <a:r>
              <a:rPr lang="en-US" altLang="ja-JP" sz="2400" dirty="0">
                <a:solidFill>
                  <a:srgbClr val="FF0000"/>
                </a:solidFill>
              </a:rPr>
              <a:t>5</a:t>
            </a:r>
            <a:r>
              <a:rPr lang="ja-JP" altLang="en-US" sz="2400" dirty="0">
                <a:solidFill>
                  <a:srgbClr val="FF0000"/>
                </a:solidFill>
              </a:rPr>
              <a:t>≦</a:t>
            </a:r>
            <a:r>
              <a:rPr lang="en-US" altLang="ja-JP" sz="2400" dirty="0">
                <a:solidFill>
                  <a:srgbClr val="FF0000"/>
                </a:solidFill>
              </a:rPr>
              <a:t>M1</a:t>
            </a:r>
            <a:r>
              <a:rPr lang="ja-JP" altLang="en-US" sz="2400" dirty="0">
                <a:solidFill>
                  <a:srgbClr val="FF0000"/>
                </a:solidFill>
              </a:rPr>
              <a:t>＜</a:t>
            </a:r>
            <a:r>
              <a:rPr lang="en-US" altLang="ja-JP" sz="2400" dirty="0">
                <a:solidFill>
                  <a:srgbClr val="FF0000"/>
                </a:solidFill>
              </a:rPr>
              <a:t>6</a:t>
            </a:r>
            <a:endParaRPr lang="ja-JP" altLang="en-US" sz="2400" dirty="0">
              <a:solidFill>
                <a:srgbClr val="FF0000"/>
              </a:solidFill>
            </a:endParaRPr>
          </a:p>
        </p:txBody>
      </p:sp>
      <p:sp>
        <p:nvSpPr>
          <p:cNvPr id="30" name="正方形/長方形 29"/>
          <p:cNvSpPr/>
          <p:nvPr/>
        </p:nvSpPr>
        <p:spPr>
          <a:xfrm>
            <a:off x="5599010" y="764704"/>
            <a:ext cx="1709294" cy="461665"/>
          </a:xfrm>
          <a:prstGeom prst="rect">
            <a:avLst/>
          </a:prstGeom>
        </p:spPr>
        <p:txBody>
          <a:bodyPr wrap="square">
            <a:spAutoFit/>
          </a:bodyPr>
          <a:lstStyle/>
          <a:p>
            <a:r>
              <a:rPr lang="en-US" altLang="ja-JP" sz="2400" dirty="0">
                <a:solidFill>
                  <a:srgbClr val="FF0000"/>
                </a:solidFill>
              </a:rPr>
              <a:t>6</a:t>
            </a:r>
            <a:r>
              <a:rPr lang="ja-JP" altLang="en-US" sz="2400" dirty="0">
                <a:solidFill>
                  <a:srgbClr val="FF0000"/>
                </a:solidFill>
              </a:rPr>
              <a:t>≦</a:t>
            </a:r>
            <a:r>
              <a:rPr lang="en-US" altLang="ja-JP" sz="2400" dirty="0">
                <a:solidFill>
                  <a:srgbClr val="FF0000"/>
                </a:solidFill>
              </a:rPr>
              <a:t>M1</a:t>
            </a:r>
            <a:r>
              <a:rPr lang="ja-JP" altLang="en-US" sz="2400" dirty="0">
                <a:solidFill>
                  <a:srgbClr val="FF0000"/>
                </a:solidFill>
              </a:rPr>
              <a:t>＜</a:t>
            </a:r>
            <a:r>
              <a:rPr lang="en-US" altLang="ja-JP" sz="2400" dirty="0">
                <a:solidFill>
                  <a:srgbClr val="FF0000"/>
                </a:solidFill>
              </a:rPr>
              <a:t>7</a:t>
            </a:r>
            <a:endParaRPr lang="ja-JP" altLang="en-US" sz="2400" dirty="0">
              <a:solidFill>
                <a:srgbClr val="FF0000"/>
              </a:solidFill>
            </a:endParaRPr>
          </a:p>
        </p:txBody>
      </p:sp>
      <p:cxnSp>
        <p:nvCxnSpPr>
          <p:cNvPr id="31" name="直線コネクタ 30"/>
          <p:cNvCxnSpPr/>
          <p:nvPr/>
        </p:nvCxnSpPr>
        <p:spPr>
          <a:xfrm>
            <a:off x="827584" y="4754761"/>
            <a:ext cx="6349796"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635896" y="866329"/>
            <a:ext cx="0" cy="554461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418340" y="866329"/>
            <a:ext cx="0" cy="554461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2123728" y="6384401"/>
            <a:ext cx="1380571" cy="400110"/>
          </a:xfrm>
          <a:prstGeom prst="rect">
            <a:avLst/>
          </a:prstGeom>
        </p:spPr>
        <p:txBody>
          <a:bodyPr wrap="none">
            <a:spAutoFit/>
          </a:bodyPr>
          <a:lstStyle/>
          <a:p>
            <a:r>
              <a:rPr lang="en-US" altLang="ja-JP" sz="2000" dirty="0">
                <a:solidFill>
                  <a:srgbClr val="00CC00"/>
                </a:solidFill>
              </a:rPr>
              <a:t>log</a:t>
            </a:r>
            <a:r>
              <a:rPr lang="en-US" altLang="ja-JP" sz="2000" baseline="-25000" dirty="0">
                <a:solidFill>
                  <a:srgbClr val="00CC00"/>
                </a:solidFill>
              </a:rPr>
              <a:t>10</a:t>
            </a:r>
            <a:r>
              <a:rPr lang="en-US" altLang="ja-JP" sz="2000" dirty="0">
                <a:solidFill>
                  <a:srgbClr val="00CC00"/>
                </a:solidFill>
              </a:rPr>
              <a:t>T (day)</a:t>
            </a:r>
            <a:endParaRPr lang="ja-JP" altLang="en-US" sz="2000" dirty="0">
              <a:solidFill>
                <a:srgbClr val="00CC00"/>
              </a:solidFill>
            </a:endParaRPr>
          </a:p>
        </p:txBody>
      </p:sp>
      <p:sp>
        <p:nvSpPr>
          <p:cNvPr id="33" name="正方形/長方形 32"/>
          <p:cNvSpPr/>
          <p:nvPr/>
        </p:nvSpPr>
        <p:spPr>
          <a:xfrm>
            <a:off x="3983517" y="6381328"/>
            <a:ext cx="1380571" cy="400110"/>
          </a:xfrm>
          <a:prstGeom prst="rect">
            <a:avLst/>
          </a:prstGeom>
        </p:spPr>
        <p:txBody>
          <a:bodyPr wrap="none">
            <a:spAutoFit/>
          </a:bodyPr>
          <a:lstStyle/>
          <a:p>
            <a:r>
              <a:rPr lang="en-US" altLang="ja-JP" sz="2000" dirty="0">
                <a:solidFill>
                  <a:srgbClr val="00CC00"/>
                </a:solidFill>
              </a:rPr>
              <a:t>log</a:t>
            </a:r>
            <a:r>
              <a:rPr lang="en-US" altLang="ja-JP" sz="2000" baseline="-25000" dirty="0">
                <a:solidFill>
                  <a:srgbClr val="00CC00"/>
                </a:solidFill>
              </a:rPr>
              <a:t>10</a:t>
            </a:r>
            <a:r>
              <a:rPr lang="en-US" altLang="ja-JP" sz="2000" dirty="0">
                <a:solidFill>
                  <a:srgbClr val="00CC00"/>
                </a:solidFill>
              </a:rPr>
              <a:t>T (day)</a:t>
            </a:r>
            <a:endParaRPr lang="ja-JP" altLang="en-US" sz="2000" dirty="0">
              <a:solidFill>
                <a:srgbClr val="00CC00"/>
              </a:solidFill>
            </a:endParaRPr>
          </a:p>
        </p:txBody>
      </p:sp>
      <p:sp>
        <p:nvSpPr>
          <p:cNvPr id="35" name="正方形/長方形 34"/>
          <p:cNvSpPr/>
          <p:nvPr/>
        </p:nvSpPr>
        <p:spPr>
          <a:xfrm>
            <a:off x="5724128" y="6381328"/>
            <a:ext cx="1380571" cy="400110"/>
          </a:xfrm>
          <a:prstGeom prst="rect">
            <a:avLst/>
          </a:prstGeom>
        </p:spPr>
        <p:txBody>
          <a:bodyPr wrap="none">
            <a:spAutoFit/>
          </a:bodyPr>
          <a:lstStyle/>
          <a:p>
            <a:r>
              <a:rPr lang="en-US" altLang="ja-JP" sz="2000" dirty="0">
                <a:solidFill>
                  <a:srgbClr val="00CC00"/>
                </a:solidFill>
              </a:rPr>
              <a:t>log</a:t>
            </a:r>
            <a:r>
              <a:rPr lang="en-US" altLang="ja-JP" sz="2000" baseline="-25000" dirty="0">
                <a:solidFill>
                  <a:srgbClr val="00CC00"/>
                </a:solidFill>
              </a:rPr>
              <a:t>10</a:t>
            </a:r>
            <a:r>
              <a:rPr lang="en-US" altLang="ja-JP" sz="2000" dirty="0">
                <a:solidFill>
                  <a:srgbClr val="00CC00"/>
                </a:solidFill>
              </a:rPr>
              <a:t>T (day)</a:t>
            </a:r>
            <a:endParaRPr lang="ja-JP" altLang="en-US" sz="2000" dirty="0">
              <a:solidFill>
                <a:srgbClr val="00CC00"/>
              </a:solidFill>
            </a:endParaRPr>
          </a:p>
        </p:txBody>
      </p:sp>
      <p:sp>
        <p:nvSpPr>
          <p:cNvPr id="25" name="正方形/長方形 24">
            <a:extLst>
              <a:ext uri="{FF2B5EF4-FFF2-40B4-BE49-F238E27FC236}">
                <a16:creationId xmlns:a16="http://schemas.microsoft.com/office/drawing/2014/main" id="{0F27CE4D-A56D-492B-999A-29CAEAAB1E47}"/>
              </a:ext>
            </a:extLst>
          </p:cNvPr>
          <p:cNvSpPr/>
          <p:nvPr/>
        </p:nvSpPr>
        <p:spPr>
          <a:xfrm>
            <a:off x="7391400" y="2731532"/>
            <a:ext cx="848768" cy="33042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5F4689D-EE4D-46BC-A0A0-2C07230207BC}"/>
              </a:ext>
            </a:extLst>
          </p:cNvPr>
          <p:cNvSpPr/>
          <p:nvPr/>
        </p:nvSpPr>
        <p:spPr>
          <a:xfrm>
            <a:off x="7309500" y="1536467"/>
            <a:ext cx="1377300" cy="369332"/>
          </a:xfrm>
          <a:prstGeom prst="rect">
            <a:avLst/>
          </a:prstGeom>
        </p:spPr>
        <p:txBody>
          <a:bodyPr wrap="none">
            <a:spAutoFit/>
          </a:bodyPr>
          <a:lstStyle/>
          <a:p>
            <a:r>
              <a:rPr lang="en-US" altLang="ja-JP" sz="1800" b="0" dirty="0">
                <a:solidFill>
                  <a:schemeClr val="tx1"/>
                </a:solidFill>
              </a:rPr>
              <a:t>Foreshocks</a:t>
            </a:r>
            <a:endParaRPr lang="ja-JP" altLang="en-US" sz="1800" b="0" dirty="0">
              <a:solidFill>
                <a:schemeClr val="tx1"/>
              </a:solidFill>
            </a:endParaRPr>
          </a:p>
        </p:txBody>
      </p:sp>
      <p:sp>
        <p:nvSpPr>
          <p:cNvPr id="39" name="正方形/長方形 38">
            <a:extLst>
              <a:ext uri="{FF2B5EF4-FFF2-40B4-BE49-F238E27FC236}">
                <a16:creationId xmlns:a16="http://schemas.microsoft.com/office/drawing/2014/main" id="{C1E99987-507F-4E39-AF66-66420671B588}"/>
              </a:ext>
            </a:extLst>
          </p:cNvPr>
          <p:cNvSpPr/>
          <p:nvPr/>
        </p:nvSpPr>
        <p:spPr>
          <a:xfrm>
            <a:off x="7343507" y="2362200"/>
            <a:ext cx="1800493" cy="369332"/>
          </a:xfrm>
          <a:prstGeom prst="rect">
            <a:avLst/>
          </a:prstGeom>
        </p:spPr>
        <p:txBody>
          <a:bodyPr wrap="none">
            <a:spAutoFit/>
          </a:bodyPr>
          <a:lstStyle/>
          <a:p>
            <a:r>
              <a:rPr lang="en-US" altLang="ja-JP" sz="1800" b="0" dirty="0">
                <a:solidFill>
                  <a:schemeClr val="tx1"/>
                </a:solidFill>
              </a:rPr>
              <a:t>Non-foreshocks</a:t>
            </a:r>
            <a:endParaRPr lang="ja-JP" altLang="en-US" sz="1800" b="0" dirty="0">
              <a:solidFill>
                <a:schemeClr val="tx1"/>
              </a:solidFill>
            </a:endParaRPr>
          </a:p>
        </p:txBody>
      </p:sp>
      <p:sp>
        <p:nvSpPr>
          <p:cNvPr id="41" name="正方形/長方形 40">
            <a:extLst>
              <a:ext uri="{FF2B5EF4-FFF2-40B4-BE49-F238E27FC236}">
                <a16:creationId xmlns:a16="http://schemas.microsoft.com/office/drawing/2014/main" id="{0132DE56-6354-4CCA-B6FA-9C202A0BDBDD}"/>
              </a:ext>
            </a:extLst>
          </p:cNvPr>
          <p:cNvSpPr/>
          <p:nvPr/>
        </p:nvSpPr>
        <p:spPr>
          <a:xfrm>
            <a:off x="7391400" y="1912320"/>
            <a:ext cx="848768" cy="33042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250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62170" y="1149455"/>
            <a:ext cx="5347605" cy="5338385"/>
          </a:xfrm>
          <a:prstGeom prst="rect">
            <a:avLst/>
          </a:prstGeom>
          <a:ln>
            <a:noFill/>
          </a:ln>
        </p:spPr>
      </p:pic>
      <p:sp>
        <p:nvSpPr>
          <p:cNvPr id="1032" name="スライド番号プレースホルダー 1031"/>
          <p:cNvSpPr>
            <a:spLocks noGrp="1"/>
          </p:cNvSpPr>
          <p:nvPr>
            <p:ph type="sldNum" sz="quarter" idx="12"/>
          </p:nvPr>
        </p:nvSpPr>
        <p:spPr/>
        <p:txBody>
          <a:bodyPr/>
          <a:lstStyle/>
          <a:p>
            <a:pPr>
              <a:defRPr/>
            </a:pPr>
            <a:fld id="{F9874B1D-3BCF-41E6-BFCA-23F693810493}" type="slidenum">
              <a:rPr lang="ja-JP" altLang="en-US"/>
              <a:pPr>
                <a:defRPr/>
              </a:pPr>
              <a:t>16</a:t>
            </a:fld>
            <a:endParaRPr lang="ja-JP" altLang="en-US" dirty="0"/>
          </a:p>
        </p:txBody>
      </p:sp>
      <p:sp>
        <p:nvSpPr>
          <p:cNvPr id="87" name="Rectangle 1"/>
          <p:cNvSpPr>
            <a:spLocks noGrp="1" noChangeArrowheads="1"/>
          </p:cNvSpPr>
          <p:nvPr>
            <p:ph type="title"/>
          </p:nvPr>
        </p:nvSpPr>
        <p:spPr>
          <a:xfrm>
            <a:off x="231775" y="-9525"/>
            <a:ext cx="8228013" cy="88862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ja-JP" sz="3200" b="1" dirty="0">
                <a:solidFill>
                  <a:schemeClr val="accent2">
                    <a:lumMod val="75000"/>
                  </a:schemeClr>
                </a:solidFill>
              </a:rPr>
              <a:t>Step 3</a:t>
            </a:r>
            <a:r>
              <a:rPr lang="ja-JP" altLang="en-US" sz="3200" b="1" dirty="0">
                <a:solidFill>
                  <a:schemeClr val="accent2">
                    <a:lumMod val="75000"/>
                  </a:schemeClr>
                </a:solidFill>
              </a:rPr>
              <a:t>．</a:t>
            </a:r>
            <a:r>
              <a:rPr lang="en-US" altLang="ja-JP" sz="3200" b="1" dirty="0">
                <a:solidFill>
                  <a:schemeClr val="accent2">
                    <a:lumMod val="75000"/>
                  </a:schemeClr>
                </a:solidFill>
              </a:rPr>
              <a:t>Distribution of Features</a:t>
            </a:r>
            <a:endParaRPr lang="en-US" altLang="ja-JP" sz="3200" b="1" dirty="0">
              <a:solidFill>
                <a:schemeClr val="accent1"/>
              </a:solidFill>
            </a:endParaRPr>
          </a:p>
        </p:txBody>
      </p:sp>
      <p:sp>
        <p:nvSpPr>
          <p:cNvPr id="5" name="正方形/長方形 4"/>
          <p:cNvSpPr/>
          <p:nvPr/>
        </p:nvSpPr>
        <p:spPr>
          <a:xfrm>
            <a:off x="755576" y="1789959"/>
            <a:ext cx="692818" cy="461665"/>
          </a:xfrm>
          <a:prstGeom prst="rect">
            <a:avLst/>
          </a:prstGeom>
        </p:spPr>
        <p:txBody>
          <a:bodyPr wrap="none">
            <a:spAutoFit/>
          </a:bodyPr>
          <a:lstStyle/>
          <a:p>
            <a:r>
              <a:rPr lang="en-US" altLang="ja-JP" sz="2400" dirty="0">
                <a:solidFill>
                  <a:srgbClr val="0000FF"/>
                </a:solidFill>
              </a:rPr>
              <a:t>N=2</a:t>
            </a:r>
            <a:endParaRPr lang="ja-JP" altLang="en-US" sz="2400" dirty="0">
              <a:solidFill>
                <a:srgbClr val="0000FF"/>
              </a:solidFill>
            </a:endParaRPr>
          </a:p>
        </p:txBody>
      </p:sp>
      <p:sp>
        <p:nvSpPr>
          <p:cNvPr id="22" name="正方形/長方形 21"/>
          <p:cNvSpPr/>
          <p:nvPr/>
        </p:nvSpPr>
        <p:spPr>
          <a:xfrm>
            <a:off x="755576" y="3530625"/>
            <a:ext cx="692818" cy="461665"/>
          </a:xfrm>
          <a:prstGeom prst="rect">
            <a:avLst/>
          </a:prstGeom>
        </p:spPr>
        <p:txBody>
          <a:bodyPr wrap="none">
            <a:spAutoFit/>
          </a:bodyPr>
          <a:lstStyle/>
          <a:p>
            <a:r>
              <a:rPr lang="en-US" altLang="ja-JP" sz="2400" dirty="0">
                <a:solidFill>
                  <a:srgbClr val="0000FF"/>
                </a:solidFill>
              </a:rPr>
              <a:t>N=4</a:t>
            </a:r>
            <a:endParaRPr lang="ja-JP" altLang="en-US" sz="2400" dirty="0">
              <a:solidFill>
                <a:srgbClr val="0000FF"/>
              </a:solidFill>
            </a:endParaRPr>
          </a:p>
        </p:txBody>
      </p:sp>
      <p:sp>
        <p:nvSpPr>
          <p:cNvPr id="23" name="正方形/長方形 22"/>
          <p:cNvSpPr/>
          <p:nvPr/>
        </p:nvSpPr>
        <p:spPr>
          <a:xfrm>
            <a:off x="755576" y="5301208"/>
            <a:ext cx="692818" cy="461665"/>
          </a:xfrm>
          <a:prstGeom prst="rect">
            <a:avLst/>
          </a:prstGeom>
        </p:spPr>
        <p:txBody>
          <a:bodyPr wrap="none">
            <a:spAutoFit/>
          </a:bodyPr>
          <a:lstStyle/>
          <a:p>
            <a:r>
              <a:rPr lang="en-US" altLang="ja-JP" sz="2400" dirty="0">
                <a:solidFill>
                  <a:srgbClr val="0000FF"/>
                </a:solidFill>
              </a:rPr>
              <a:t>N=8</a:t>
            </a:r>
            <a:endParaRPr lang="ja-JP" altLang="en-US" sz="2400" dirty="0">
              <a:solidFill>
                <a:srgbClr val="0000FF"/>
              </a:solidFill>
            </a:endParaRPr>
          </a:p>
        </p:txBody>
      </p:sp>
      <p:cxnSp>
        <p:nvCxnSpPr>
          <p:cNvPr id="24" name="直線コネクタ 23"/>
          <p:cNvCxnSpPr/>
          <p:nvPr/>
        </p:nvCxnSpPr>
        <p:spPr>
          <a:xfrm>
            <a:off x="827584" y="2954561"/>
            <a:ext cx="6349796"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051720" y="764704"/>
            <a:ext cx="1709294" cy="461665"/>
          </a:xfrm>
          <a:prstGeom prst="rect">
            <a:avLst/>
          </a:prstGeom>
        </p:spPr>
        <p:txBody>
          <a:bodyPr wrap="square">
            <a:spAutoFit/>
          </a:bodyPr>
          <a:lstStyle/>
          <a:p>
            <a:r>
              <a:rPr lang="en-US" altLang="ja-JP" sz="2400" dirty="0">
                <a:solidFill>
                  <a:srgbClr val="FF0000"/>
                </a:solidFill>
              </a:rPr>
              <a:t>4</a:t>
            </a:r>
            <a:r>
              <a:rPr lang="ja-JP" altLang="en-US" sz="2400" dirty="0">
                <a:solidFill>
                  <a:srgbClr val="FF0000"/>
                </a:solidFill>
              </a:rPr>
              <a:t>≦</a:t>
            </a:r>
            <a:r>
              <a:rPr lang="en-US" altLang="ja-JP" sz="2400" dirty="0">
                <a:solidFill>
                  <a:srgbClr val="FF0000"/>
                </a:solidFill>
              </a:rPr>
              <a:t>M1</a:t>
            </a:r>
            <a:r>
              <a:rPr lang="ja-JP" altLang="en-US" sz="2400" dirty="0">
                <a:solidFill>
                  <a:srgbClr val="FF0000"/>
                </a:solidFill>
              </a:rPr>
              <a:t>＜</a:t>
            </a:r>
            <a:r>
              <a:rPr lang="en-US" altLang="ja-JP" sz="2400" dirty="0">
                <a:solidFill>
                  <a:srgbClr val="FF0000"/>
                </a:solidFill>
              </a:rPr>
              <a:t>5</a:t>
            </a:r>
            <a:endParaRPr lang="ja-JP" altLang="en-US" sz="2400" dirty="0">
              <a:solidFill>
                <a:srgbClr val="FF0000"/>
              </a:solidFill>
            </a:endParaRPr>
          </a:p>
        </p:txBody>
      </p:sp>
      <p:sp>
        <p:nvSpPr>
          <p:cNvPr id="28" name="正方形/長方形 27"/>
          <p:cNvSpPr/>
          <p:nvPr/>
        </p:nvSpPr>
        <p:spPr>
          <a:xfrm>
            <a:off x="3798810" y="764704"/>
            <a:ext cx="1709294" cy="461665"/>
          </a:xfrm>
          <a:prstGeom prst="rect">
            <a:avLst/>
          </a:prstGeom>
        </p:spPr>
        <p:txBody>
          <a:bodyPr wrap="square">
            <a:spAutoFit/>
          </a:bodyPr>
          <a:lstStyle/>
          <a:p>
            <a:r>
              <a:rPr lang="en-US" altLang="ja-JP" sz="2400" dirty="0">
                <a:solidFill>
                  <a:srgbClr val="FF0000"/>
                </a:solidFill>
              </a:rPr>
              <a:t>5</a:t>
            </a:r>
            <a:r>
              <a:rPr lang="ja-JP" altLang="en-US" sz="2400" dirty="0">
                <a:solidFill>
                  <a:srgbClr val="FF0000"/>
                </a:solidFill>
              </a:rPr>
              <a:t>≦</a:t>
            </a:r>
            <a:r>
              <a:rPr lang="en-US" altLang="ja-JP" sz="2400" dirty="0">
                <a:solidFill>
                  <a:srgbClr val="FF0000"/>
                </a:solidFill>
              </a:rPr>
              <a:t>M1</a:t>
            </a:r>
            <a:r>
              <a:rPr lang="ja-JP" altLang="en-US" sz="2400" dirty="0">
                <a:solidFill>
                  <a:srgbClr val="FF0000"/>
                </a:solidFill>
              </a:rPr>
              <a:t>＜</a:t>
            </a:r>
            <a:r>
              <a:rPr lang="en-US" altLang="ja-JP" sz="2400" dirty="0">
                <a:solidFill>
                  <a:srgbClr val="FF0000"/>
                </a:solidFill>
              </a:rPr>
              <a:t>6</a:t>
            </a:r>
            <a:endParaRPr lang="ja-JP" altLang="en-US" sz="2400" dirty="0">
              <a:solidFill>
                <a:srgbClr val="FF0000"/>
              </a:solidFill>
            </a:endParaRPr>
          </a:p>
        </p:txBody>
      </p:sp>
      <p:sp>
        <p:nvSpPr>
          <p:cNvPr id="30" name="正方形/長方形 29"/>
          <p:cNvSpPr/>
          <p:nvPr/>
        </p:nvSpPr>
        <p:spPr>
          <a:xfrm>
            <a:off x="5599010" y="764704"/>
            <a:ext cx="1709294" cy="461665"/>
          </a:xfrm>
          <a:prstGeom prst="rect">
            <a:avLst/>
          </a:prstGeom>
        </p:spPr>
        <p:txBody>
          <a:bodyPr wrap="square">
            <a:spAutoFit/>
          </a:bodyPr>
          <a:lstStyle/>
          <a:p>
            <a:r>
              <a:rPr lang="en-US" altLang="ja-JP" sz="2400" dirty="0">
                <a:solidFill>
                  <a:srgbClr val="FF0000"/>
                </a:solidFill>
              </a:rPr>
              <a:t>6</a:t>
            </a:r>
            <a:r>
              <a:rPr lang="ja-JP" altLang="en-US" sz="2400" dirty="0">
                <a:solidFill>
                  <a:srgbClr val="FF0000"/>
                </a:solidFill>
              </a:rPr>
              <a:t>≦</a:t>
            </a:r>
            <a:r>
              <a:rPr lang="en-US" altLang="ja-JP" sz="2400" dirty="0">
                <a:solidFill>
                  <a:srgbClr val="FF0000"/>
                </a:solidFill>
              </a:rPr>
              <a:t>M1</a:t>
            </a:r>
            <a:r>
              <a:rPr lang="ja-JP" altLang="en-US" sz="2400" dirty="0">
                <a:solidFill>
                  <a:srgbClr val="FF0000"/>
                </a:solidFill>
              </a:rPr>
              <a:t>＜</a:t>
            </a:r>
            <a:r>
              <a:rPr lang="en-US" altLang="ja-JP" sz="2400" dirty="0">
                <a:solidFill>
                  <a:srgbClr val="FF0000"/>
                </a:solidFill>
              </a:rPr>
              <a:t>7</a:t>
            </a:r>
            <a:endParaRPr lang="ja-JP" altLang="en-US" sz="2400" dirty="0">
              <a:solidFill>
                <a:srgbClr val="FF0000"/>
              </a:solidFill>
            </a:endParaRPr>
          </a:p>
        </p:txBody>
      </p:sp>
      <p:cxnSp>
        <p:nvCxnSpPr>
          <p:cNvPr id="31" name="直線コネクタ 30"/>
          <p:cNvCxnSpPr/>
          <p:nvPr/>
        </p:nvCxnSpPr>
        <p:spPr>
          <a:xfrm>
            <a:off x="827584" y="4754761"/>
            <a:ext cx="6349796"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635896" y="866329"/>
            <a:ext cx="0" cy="554461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418340" y="866329"/>
            <a:ext cx="0" cy="554461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411760" y="6401653"/>
            <a:ext cx="878767" cy="400110"/>
          </a:xfrm>
          <a:prstGeom prst="rect">
            <a:avLst/>
          </a:prstGeom>
        </p:spPr>
        <p:txBody>
          <a:bodyPr wrap="none">
            <a:spAutoFit/>
          </a:bodyPr>
          <a:lstStyle/>
          <a:p>
            <a:r>
              <a:rPr lang="en-US" altLang="ja-JP" sz="2000" dirty="0">
                <a:solidFill>
                  <a:srgbClr val="00CC00"/>
                </a:solidFill>
              </a:rPr>
              <a:t>D (km)</a:t>
            </a:r>
            <a:endParaRPr lang="ja-JP" altLang="en-US" sz="2000" dirty="0">
              <a:solidFill>
                <a:srgbClr val="00CC00"/>
              </a:solidFill>
            </a:endParaRPr>
          </a:p>
        </p:txBody>
      </p:sp>
      <p:sp>
        <p:nvSpPr>
          <p:cNvPr id="26" name="正方形/長方形 25"/>
          <p:cNvSpPr/>
          <p:nvPr/>
        </p:nvSpPr>
        <p:spPr>
          <a:xfrm>
            <a:off x="4139952" y="6401653"/>
            <a:ext cx="878767" cy="400110"/>
          </a:xfrm>
          <a:prstGeom prst="rect">
            <a:avLst/>
          </a:prstGeom>
        </p:spPr>
        <p:txBody>
          <a:bodyPr wrap="none">
            <a:spAutoFit/>
          </a:bodyPr>
          <a:lstStyle/>
          <a:p>
            <a:r>
              <a:rPr lang="en-US" altLang="ja-JP" sz="2000" dirty="0">
                <a:solidFill>
                  <a:srgbClr val="00CC00"/>
                </a:solidFill>
              </a:rPr>
              <a:t>D (km)</a:t>
            </a:r>
            <a:endParaRPr lang="ja-JP" altLang="en-US" sz="2000" dirty="0">
              <a:solidFill>
                <a:srgbClr val="00CC00"/>
              </a:solidFill>
            </a:endParaRPr>
          </a:p>
        </p:txBody>
      </p:sp>
      <p:sp>
        <p:nvSpPr>
          <p:cNvPr id="29" name="正方形/長方形 28"/>
          <p:cNvSpPr/>
          <p:nvPr/>
        </p:nvSpPr>
        <p:spPr>
          <a:xfrm>
            <a:off x="5940152" y="6410945"/>
            <a:ext cx="878767" cy="400110"/>
          </a:xfrm>
          <a:prstGeom prst="rect">
            <a:avLst/>
          </a:prstGeom>
        </p:spPr>
        <p:txBody>
          <a:bodyPr wrap="none">
            <a:spAutoFit/>
          </a:bodyPr>
          <a:lstStyle/>
          <a:p>
            <a:r>
              <a:rPr lang="en-US" altLang="ja-JP" sz="2000" dirty="0">
                <a:solidFill>
                  <a:srgbClr val="00CC00"/>
                </a:solidFill>
              </a:rPr>
              <a:t>D (km)</a:t>
            </a:r>
            <a:endParaRPr lang="ja-JP" altLang="en-US" sz="2000" dirty="0">
              <a:solidFill>
                <a:srgbClr val="00CC00"/>
              </a:solidFill>
            </a:endParaRPr>
          </a:p>
        </p:txBody>
      </p:sp>
      <p:sp>
        <p:nvSpPr>
          <p:cNvPr id="33" name="正方形/長方形 32">
            <a:extLst>
              <a:ext uri="{FF2B5EF4-FFF2-40B4-BE49-F238E27FC236}">
                <a16:creationId xmlns:a16="http://schemas.microsoft.com/office/drawing/2014/main" id="{427D6CC5-CC40-4294-B2AD-7F3E8593A905}"/>
              </a:ext>
            </a:extLst>
          </p:cNvPr>
          <p:cNvSpPr/>
          <p:nvPr/>
        </p:nvSpPr>
        <p:spPr>
          <a:xfrm>
            <a:off x="7391400" y="2731532"/>
            <a:ext cx="848768" cy="33042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038AA42-D5BD-4C85-90B9-556789489FD0}"/>
              </a:ext>
            </a:extLst>
          </p:cNvPr>
          <p:cNvSpPr/>
          <p:nvPr/>
        </p:nvSpPr>
        <p:spPr>
          <a:xfrm>
            <a:off x="7309500" y="1536467"/>
            <a:ext cx="1377300" cy="369332"/>
          </a:xfrm>
          <a:prstGeom prst="rect">
            <a:avLst/>
          </a:prstGeom>
        </p:spPr>
        <p:txBody>
          <a:bodyPr wrap="none">
            <a:spAutoFit/>
          </a:bodyPr>
          <a:lstStyle/>
          <a:p>
            <a:r>
              <a:rPr lang="en-US" altLang="ja-JP" sz="1800" b="0" dirty="0">
                <a:solidFill>
                  <a:schemeClr val="tx1"/>
                </a:solidFill>
              </a:rPr>
              <a:t>Foreshocks</a:t>
            </a:r>
            <a:endParaRPr lang="ja-JP" altLang="en-US" sz="1800" b="0" dirty="0">
              <a:solidFill>
                <a:schemeClr val="tx1"/>
              </a:solidFill>
            </a:endParaRPr>
          </a:p>
        </p:txBody>
      </p:sp>
      <p:sp>
        <p:nvSpPr>
          <p:cNvPr id="39" name="正方形/長方形 38">
            <a:extLst>
              <a:ext uri="{FF2B5EF4-FFF2-40B4-BE49-F238E27FC236}">
                <a16:creationId xmlns:a16="http://schemas.microsoft.com/office/drawing/2014/main" id="{8FA009E2-A06D-467E-8E02-36B46C0C7987}"/>
              </a:ext>
            </a:extLst>
          </p:cNvPr>
          <p:cNvSpPr/>
          <p:nvPr/>
        </p:nvSpPr>
        <p:spPr>
          <a:xfrm>
            <a:off x="7343507" y="2362200"/>
            <a:ext cx="1800493" cy="369332"/>
          </a:xfrm>
          <a:prstGeom prst="rect">
            <a:avLst/>
          </a:prstGeom>
        </p:spPr>
        <p:txBody>
          <a:bodyPr wrap="none">
            <a:spAutoFit/>
          </a:bodyPr>
          <a:lstStyle/>
          <a:p>
            <a:r>
              <a:rPr lang="en-US" altLang="ja-JP" sz="1800" b="0" dirty="0">
                <a:solidFill>
                  <a:schemeClr val="tx1"/>
                </a:solidFill>
              </a:rPr>
              <a:t>Non-foreshocks</a:t>
            </a:r>
            <a:endParaRPr lang="ja-JP" altLang="en-US" sz="1800" b="0" dirty="0">
              <a:solidFill>
                <a:schemeClr val="tx1"/>
              </a:solidFill>
            </a:endParaRPr>
          </a:p>
        </p:txBody>
      </p:sp>
      <p:sp>
        <p:nvSpPr>
          <p:cNvPr id="41" name="正方形/長方形 40">
            <a:extLst>
              <a:ext uri="{FF2B5EF4-FFF2-40B4-BE49-F238E27FC236}">
                <a16:creationId xmlns:a16="http://schemas.microsoft.com/office/drawing/2014/main" id="{927BFC0A-CF2B-4E4B-84B0-A225097E11A0}"/>
              </a:ext>
            </a:extLst>
          </p:cNvPr>
          <p:cNvSpPr/>
          <p:nvPr/>
        </p:nvSpPr>
        <p:spPr>
          <a:xfrm>
            <a:off x="7391400" y="1912320"/>
            <a:ext cx="848768" cy="33042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381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コンテンツ プレースホルダ 2">
            <a:extLst>
              <a:ext uri="{FF2B5EF4-FFF2-40B4-BE49-F238E27FC236}">
                <a16:creationId xmlns:a16="http://schemas.microsoft.com/office/drawing/2014/main" id="{7A7DE239-E125-4365-8E21-F45995091FFF}"/>
              </a:ext>
            </a:extLst>
          </p:cNvPr>
          <p:cNvSpPr>
            <a:spLocks noGrp="1"/>
          </p:cNvSpPr>
          <p:nvPr>
            <p:ph idx="1"/>
          </p:nvPr>
        </p:nvSpPr>
        <p:spPr>
          <a:xfrm>
            <a:off x="250825" y="971550"/>
            <a:ext cx="8208963" cy="1200150"/>
          </a:xfrm>
        </p:spPr>
        <p:txBody>
          <a:bodyPr/>
          <a:lstStyle/>
          <a:p>
            <a:pPr eaLnBrk="1" hangingPunct="1">
              <a:lnSpc>
                <a:spcPct val="120000"/>
              </a:lnSpc>
              <a:buFontTx/>
              <a:buBlip>
                <a:blip r:embed="rId3"/>
              </a:buBlip>
              <a:defRPr/>
            </a:pPr>
            <a:r>
              <a:rPr lang="en-US" altLang="ja-JP" sz="2400" dirty="0"/>
              <a:t>Estimate the following non-linear logistic regression model from training dataset observed during 1926-1999.</a:t>
            </a:r>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marL="0" indent="0" eaLnBrk="1" hangingPunct="1">
              <a:lnSpc>
                <a:spcPct val="120000"/>
              </a:lnSpc>
              <a:buFontTx/>
              <a:buNone/>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lvl="1" eaLnBrk="1" hangingPunct="1">
              <a:lnSpc>
                <a:spcPct val="120000"/>
              </a:lnSpc>
              <a:buFontTx/>
              <a:buBlip>
                <a:blip r:embed="rId3"/>
              </a:buBlip>
              <a:defRPr/>
            </a:pPr>
            <a:endParaRPr lang="en-US" altLang="ja-JP" sz="2000" dirty="0"/>
          </a:p>
        </p:txBody>
      </p:sp>
      <p:sp>
        <p:nvSpPr>
          <p:cNvPr id="73731" name="スライド番号プレースホルダー 1031">
            <a:extLst>
              <a:ext uri="{FF2B5EF4-FFF2-40B4-BE49-F238E27FC236}">
                <a16:creationId xmlns:a16="http://schemas.microsoft.com/office/drawing/2014/main" id="{742FAD5A-8488-4ACE-95A5-7E89F8814F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F0F1E25-BDD4-4072-9562-A965BEB7D5D0}" type="slidenum">
              <a:rPr lang="ja-JP" altLang="en-US" sz="1400" smtClean="0">
                <a:solidFill>
                  <a:srgbClr val="000000"/>
                </a:solidFill>
              </a:rPr>
              <a:pPr>
                <a:spcBef>
                  <a:spcPct val="0"/>
                </a:spcBef>
                <a:buFontTx/>
                <a:buNone/>
              </a:pPr>
              <a:t>17</a:t>
            </a:fld>
            <a:endParaRPr lang="ja-JP" altLang="en-US" sz="1400">
              <a:solidFill>
                <a:srgbClr val="000000"/>
              </a:solidFill>
            </a:endParaRPr>
          </a:p>
        </p:txBody>
      </p:sp>
      <p:sp>
        <p:nvSpPr>
          <p:cNvPr id="87" name="Rectangle 1">
            <a:extLst>
              <a:ext uri="{FF2B5EF4-FFF2-40B4-BE49-F238E27FC236}">
                <a16:creationId xmlns:a16="http://schemas.microsoft.com/office/drawing/2014/main" id="{DA38B13F-16F0-4B8C-B96B-9D5E799DD61C}"/>
              </a:ext>
            </a:extLst>
          </p:cNvPr>
          <p:cNvSpPr>
            <a:spLocks noGrp="1" noChangeArrowheads="1"/>
          </p:cNvSpPr>
          <p:nvPr>
            <p:ph type="title"/>
          </p:nvPr>
        </p:nvSpPr>
        <p:spPr>
          <a:xfrm>
            <a:off x="152400" y="-26988"/>
            <a:ext cx="8915400"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Modeling Foreshock Probability (</a:t>
            </a:r>
            <a:r>
              <a:rPr lang="en-US" altLang="ja-JP" sz="2800" b="1" dirty="0" err="1">
                <a:solidFill>
                  <a:schemeClr val="accent2">
                    <a:lumMod val="75000"/>
                  </a:schemeClr>
                </a:solidFill>
              </a:rPr>
              <a:t>Multiplet</a:t>
            </a:r>
            <a:r>
              <a:rPr lang="en-US" altLang="ja-JP" sz="2800" b="1" dirty="0">
                <a:solidFill>
                  <a:schemeClr val="accent2">
                    <a:lumMod val="75000"/>
                  </a:schemeClr>
                </a:solidFill>
              </a:rPr>
              <a:t>)</a:t>
            </a:r>
          </a:p>
        </p:txBody>
      </p:sp>
      <p:sp>
        <p:nvSpPr>
          <p:cNvPr id="73733" name="コンテンツ プレースホルダ 2">
            <a:extLst>
              <a:ext uri="{FF2B5EF4-FFF2-40B4-BE49-F238E27FC236}">
                <a16:creationId xmlns:a16="http://schemas.microsoft.com/office/drawing/2014/main" id="{4F67BD45-1B57-455A-870F-990DACB8D1F7}"/>
              </a:ext>
            </a:extLst>
          </p:cNvPr>
          <p:cNvSpPr txBox="1">
            <a:spLocks/>
          </p:cNvSpPr>
          <p:nvPr/>
        </p:nvSpPr>
        <p:spPr bwMode="auto">
          <a:xfrm>
            <a:off x="755650" y="2051050"/>
            <a:ext cx="820896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3429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dirty="0">
                <a:solidFill>
                  <a:srgbClr val="0000FF"/>
                </a:solidFill>
                <a:latin typeface="Times New Roman" panose="02020603050405020304" pitchFamily="18" charset="0"/>
              </a:rPr>
              <a:t>logit </a:t>
            </a:r>
            <a:r>
              <a:rPr lang="en-US" altLang="ja-JP" sz="2400" b="0" i="1" dirty="0">
                <a:solidFill>
                  <a:srgbClr val="0000FF"/>
                </a:solidFill>
                <a:latin typeface="Times New Roman" panose="02020603050405020304" pitchFamily="18" charset="0"/>
              </a:rPr>
              <a:t>P</a:t>
            </a:r>
            <a:r>
              <a:rPr lang="en-US" altLang="ja-JP" sz="2400" b="0" dirty="0">
                <a:solidFill>
                  <a:srgbClr val="0000FF"/>
                </a:solidFill>
                <a:latin typeface="Times New Roman" panose="02020603050405020304" pitchFamily="18" charset="0"/>
              </a:rPr>
              <a:t>(foreshock| </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Δ</a:t>
            </a:r>
            <a:r>
              <a:rPr lang="en-US" altLang="ja-JP" sz="2400" b="0" i="1" dirty="0">
                <a:solidFill>
                  <a:srgbClr val="0000FF"/>
                </a:solidFill>
                <a:latin typeface="Times New Roman" panose="02020603050405020304" pitchFamily="18" charset="0"/>
              </a:rPr>
              <a:t>M</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T</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D</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X</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Y</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 </a:t>
            </a:r>
          </a:p>
          <a:p>
            <a:pPr eaLnBrk="1" hangingPunct="1">
              <a:buFontTx/>
              <a:buNone/>
            </a:pPr>
            <a:r>
              <a:rPr lang="ja-JP" altLang="en-US" sz="2400" b="0" i="1"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 g</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X</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Y</a:t>
            </a:r>
            <a:r>
              <a:rPr lang="en-US" altLang="ja-JP" sz="2400" b="0" dirty="0">
                <a:solidFill>
                  <a:srgbClr val="0000FF"/>
                </a:solidFill>
                <a:latin typeface="Times New Roman" panose="02020603050405020304" pitchFamily="18" charset="0"/>
              </a:rPr>
              <a:t>) +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Δ</a:t>
            </a:r>
            <a:r>
              <a:rPr lang="en-US" altLang="ja-JP" sz="2400" b="0" i="1" dirty="0">
                <a:solidFill>
                  <a:srgbClr val="0000FF"/>
                </a:solidFill>
                <a:latin typeface="Times New Roman" panose="02020603050405020304" pitchFamily="18" charset="0"/>
              </a:rPr>
              <a:t>M</a:t>
            </a:r>
            <a:r>
              <a:rPr lang="en-US" altLang="ja-JP" sz="2400" b="0" dirty="0">
                <a:solidFill>
                  <a:srgbClr val="0000FF"/>
                </a:solidFill>
                <a:latin typeface="Times New Roman" panose="02020603050405020304" pitchFamily="18" charset="0"/>
              </a:rPr>
              <a:t>) +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2</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T</a:t>
            </a:r>
            <a:r>
              <a:rPr lang="en-US" altLang="ja-JP" sz="2400" b="0" dirty="0">
                <a:solidFill>
                  <a:srgbClr val="0000FF"/>
                </a:solidFill>
                <a:latin typeface="Times New Roman" panose="02020603050405020304" pitchFamily="18" charset="0"/>
              </a:rPr>
              <a:t>) +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3</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D</a:t>
            </a:r>
            <a:r>
              <a:rPr lang="en-US" altLang="ja-JP" sz="2400" b="0" dirty="0">
                <a:solidFill>
                  <a:srgbClr val="0000FF"/>
                </a:solidFill>
                <a:latin typeface="Times New Roman" panose="02020603050405020304" pitchFamily="18" charset="0"/>
              </a:rPr>
              <a:t>) + </a:t>
            </a:r>
            <a:r>
              <a:rPr lang="en-US" altLang="ja-JP" sz="2400" b="0" i="1" dirty="0">
                <a:solidFill>
                  <a:srgbClr val="0000FF"/>
                </a:solidFill>
                <a:latin typeface="Times New Roman" panose="02020603050405020304" pitchFamily="18" charset="0"/>
              </a:rPr>
              <a:t>α</a:t>
            </a:r>
            <a:r>
              <a:rPr lang="en-US" altLang="ja-JP" sz="2400" b="0" i="1" baseline="-25000" dirty="0">
                <a:solidFill>
                  <a:srgbClr val="0000FF"/>
                </a:solidFill>
                <a:latin typeface="Times New Roman" panose="02020603050405020304" pitchFamily="18" charset="0"/>
              </a:rPr>
              <a:t>s</a:t>
            </a:r>
            <a:r>
              <a:rPr lang="en-US" altLang="ja-JP" sz="2400" b="0" dirty="0">
                <a:solidFill>
                  <a:srgbClr val="0000FF"/>
                </a:solidFill>
                <a:latin typeface="Times New Roman" panose="02020603050405020304" pitchFamily="18" charset="0"/>
              </a:rPr>
              <a:t> </a:t>
            </a:r>
          </a:p>
          <a:p>
            <a:pPr eaLnBrk="1" hangingPunct="1">
              <a:buFontTx/>
              <a:buBlip>
                <a:blip r:embed="rId4"/>
              </a:buBlip>
            </a:pPr>
            <a:endParaRPr lang="en-US" altLang="ja-JP" sz="1000" b="0" dirty="0"/>
          </a:p>
          <a:p>
            <a:pPr lvl="1" eaLnBrk="1" hangingPunct="1">
              <a:lnSpc>
                <a:spcPct val="120000"/>
              </a:lnSpc>
              <a:buFont typeface="Arial" panose="020B0604020202020204" pitchFamily="34" charset="0"/>
              <a:buBlip>
                <a:blip r:embed="rId4"/>
              </a:buBlip>
            </a:pP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(foreshock| </a:t>
            </a:r>
            <a:r>
              <a:rPr lang="en-US" altLang="ja-JP" sz="2400" b="0" i="1" dirty="0">
                <a:latin typeface="Times New Roman" panose="02020603050405020304" pitchFamily="18" charset="0"/>
              </a:rPr>
              <a:t>N</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 Δ</a:t>
            </a:r>
            <a:r>
              <a:rPr lang="en-US" altLang="ja-JP" sz="2400" b="0" i="1" dirty="0">
                <a:latin typeface="Times New Roman" panose="02020603050405020304" pitchFamily="18" charset="0"/>
              </a:rPr>
              <a:t>M</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T</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D</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X</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Y</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a:t>
            </a:r>
            <a:r>
              <a:rPr lang="en-US" altLang="ja-JP" sz="2400" b="0" i="1" dirty="0">
                <a:latin typeface="Times New Roman" panose="02020603050405020304" pitchFamily="18" charset="0"/>
              </a:rPr>
              <a:t> </a:t>
            </a:r>
            <a:r>
              <a:rPr lang="en-US" altLang="ja-JP" sz="2400" b="0" dirty="0"/>
              <a:t>Foreshock probability              </a:t>
            </a:r>
            <a:r>
              <a:rPr lang="ja-JP" altLang="en-US" sz="2400" b="0" dirty="0"/>
              <a:t>　　  </a:t>
            </a:r>
            <a:endParaRPr lang="en-US" altLang="ja-JP" sz="2400" b="0" dirty="0"/>
          </a:p>
          <a:p>
            <a:pPr lvl="1" eaLnBrk="1" hangingPunct="1">
              <a:lnSpc>
                <a:spcPct val="120000"/>
              </a:lnSpc>
              <a:buFont typeface="Arial" panose="020B0604020202020204" pitchFamily="34" charset="0"/>
              <a:buBlip>
                <a:blip r:embed="rId4"/>
              </a:buBlip>
            </a:pPr>
            <a:r>
              <a:rPr lang="en-US" altLang="ja-JP" sz="2400" b="0" dirty="0">
                <a:latin typeface="Times New Roman" panose="02020603050405020304" pitchFamily="18" charset="0"/>
              </a:rPr>
              <a:t>logit </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 = log{</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/(1</a:t>
            </a:r>
            <a:r>
              <a:rPr lang="ja-JP" altLang="en-US" sz="1800" b="0" dirty="0">
                <a:latin typeface="Times New Roman" panose="02020603050405020304" pitchFamily="18" charset="0"/>
              </a:rPr>
              <a:t>－</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dirty="0"/>
              <a:t>Logit function </a:t>
            </a:r>
            <a:r>
              <a:rPr lang="en-US" altLang="ja-JP" sz="2400" b="0" dirty="0">
                <a:latin typeface="Times New Roman" panose="02020603050405020304" pitchFamily="18" charset="0"/>
              </a:rPr>
              <a:t>(0 &lt; </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 &lt;1)</a:t>
            </a:r>
            <a:endParaRPr lang="en-US" altLang="ja-JP" sz="2400" b="0" dirty="0"/>
          </a:p>
          <a:p>
            <a:pPr eaLnBrk="1" hangingPunct="1">
              <a:lnSpc>
                <a:spcPct val="120000"/>
              </a:lnSpc>
              <a:buFontTx/>
              <a:buBlip>
                <a:blip r:embed="rId4"/>
              </a:buBlip>
            </a:pPr>
            <a:r>
              <a:rPr lang="en-US" altLang="ja-JP" sz="2400" b="0" i="1" dirty="0">
                <a:latin typeface="Times New Roman" panose="02020603050405020304" pitchFamily="18" charset="0"/>
              </a:rPr>
              <a:t> g</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X</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Y</a:t>
            </a:r>
            <a:r>
              <a:rPr lang="en-US" altLang="ja-JP" sz="2400" b="0" dirty="0">
                <a:latin typeface="Times New Roman" panose="02020603050405020304" pitchFamily="18" charset="0"/>
              </a:rPr>
              <a:t>) </a:t>
            </a:r>
            <a:r>
              <a:rPr lang="ja-JP" altLang="en-US" sz="2400" b="0" dirty="0">
                <a:latin typeface="Times New Roman" panose="02020603050405020304" pitchFamily="18" charset="0"/>
              </a:rPr>
              <a:t>： </a:t>
            </a:r>
            <a:r>
              <a:rPr lang="en-US" altLang="ja-JP" sz="2400" b="0" dirty="0"/>
              <a:t>log odds ratio for location (thin plate spline)</a:t>
            </a:r>
          </a:p>
          <a:p>
            <a:pPr eaLnBrk="1" hangingPunct="1">
              <a:lnSpc>
                <a:spcPct val="120000"/>
              </a:lnSpc>
              <a:buFontTx/>
              <a:buBlip>
                <a:blip r:embed="rId4"/>
              </a:buBlip>
            </a:pPr>
            <a:r>
              <a:rPr lang="en-US" altLang="ja-JP" sz="2400" b="0" i="1" dirty="0">
                <a:latin typeface="Times New Roman" panose="02020603050405020304" pitchFamily="18" charset="0"/>
              </a:rPr>
              <a:t> f</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N</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 Δ</a:t>
            </a:r>
            <a:r>
              <a:rPr lang="en-US" altLang="ja-JP" sz="2400" b="0" i="1" dirty="0">
                <a:latin typeface="Times New Roman" panose="02020603050405020304" pitchFamily="18" charset="0"/>
              </a:rPr>
              <a:t>M</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f</a:t>
            </a:r>
            <a:r>
              <a:rPr lang="en-US" altLang="ja-JP" sz="2400" b="0" baseline="-25000" dirty="0">
                <a:latin typeface="Times New Roman" panose="02020603050405020304" pitchFamily="18" charset="0"/>
              </a:rPr>
              <a:t>2</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N</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T</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f</a:t>
            </a:r>
            <a:r>
              <a:rPr lang="en-US" altLang="ja-JP" sz="2400" b="0" baseline="-25000" dirty="0">
                <a:latin typeface="Times New Roman" panose="02020603050405020304" pitchFamily="18" charset="0"/>
              </a:rPr>
              <a:t>3</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N</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D</a:t>
            </a:r>
            <a:r>
              <a:rPr lang="en-US" altLang="ja-JP" sz="2400" b="0" dirty="0">
                <a:latin typeface="Times New Roman" panose="02020603050405020304" pitchFamily="18" charset="0"/>
              </a:rPr>
              <a:t>) </a:t>
            </a:r>
            <a:r>
              <a:rPr lang="ja-JP" altLang="en-US" sz="2400" b="0" dirty="0">
                <a:latin typeface="Times New Roman" panose="02020603050405020304" pitchFamily="18" charset="0"/>
              </a:rPr>
              <a:t>：</a:t>
            </a:r>
            <a:r>
              <a:rPr lang="en-US" altLang="ja-JP" sz="2400" b="0" dirty="0">
                <a:solidFill>
                  <a:srgbClr val="7575D1"/>
                </a:solidFill>
              </a:rPr>
              <a:t> </a:t>
            </a:r>
            <a:r>
              <a:rPr lang="en-US" altLang="ja-JP" sz="2400" b="0" dirty="0"/>
              <a:t>log odds ratio </a:t>
            </a:r>
          </a:p>
          <a:p>
            <a:pPr eaLnBrk="1" hangingPunct="1">
              <a:lnSpc>
                <a:spcPct val="120000"/>
              </a:lnSpc>
              <a:buNone/>
            </a:pPr>
            <a:r>
              <a:rPr lang="en-US" altLang="ja-JP" sz="2400" b="0" dirty="0"/>
              <a:t>   for combination of features (cubic regression spline)</a:t>
            </a:r>
          </a:p>
          <a:p>
            <a:pPr eaLnBrk="1" hangingPunct="1">
              <a:lnSpc>
                <a:spcPct val="120000"/>
              </a:lnSpc>
              <a:buFontTx/>
              <a:buBlip>
                <a:blip r:embed="rId4"/>
              </a:buBlip>
            </a:pPr>
            <a:r>
              <a:rPr lang="en-US" altLang="ja-JP" sz="2400" b="0" i="1" dirty="0">
                <a:latin typeface="Times New Roman" panose="02020603050405020304" pitchFamily="18" charset="0"/>
              </a:rPr>
              <a:t> α</a:t>
            </a:r>
            <a:r>
              <a:rPr lang="en-US" altLang="ja-JP" sz="2400" b="0" i="1" baseline="-25000" dirty="0">
                <a:latin typeface="Times New Roman" panose="02020603050405020304" pitchFamily="18" charset="0"/>
              </a:rPr>
              <a:t>s</a:t>
            </a:r>
            <a:r>
              <a:rPr lang="ja-JP" altLang="en-US" sz="2400" b="0" dirty="0">
                <a:latin typeface="Times New Roman" panose="02020603050405020304" pitchFamily="18" charset="0"/>
              </a:rPr>
              <a:t>： </a:t>
            </a:r>
            <a:r>
              <a:rPr lang="en-US" altLang="ja-JP" sz="2400" b="0" dirty="0"/>
              <a:t>Random effect for the </a:t>
            </a:r>
            <a:r>
              <a:rPr lang="en-US" altLang="ja-JP" sz="2400" b="0" i="1" dirty="0">
                <a:latin typeface="Times New Roman" panose="02020603050405020304" pitchFamily="18" charset="0"/>
                <a:cs typeface="Times New Roman" panose="02020603050405020304" pitchFamily="18" charset="0"/>
              </a:rPr>
              <a:t>s</a:t>
            </a:r>
            <a:r>
              <a:rPr lang="en-US" altLang="ja-JP" sz="2400" b="0" dirty="0"/>
              <a:t>-</a:t>
            </a:r>
            <a:r>
              <a:rPr lang="en-US" altLang="ja-JP" sz="2400" b="0" dirty="0" err="1"/>
              <a:t>th</a:t>
            </a:r>
            <a:r>
              <a:rPr lang="en-US" altLang="ja-JP" sz="2400" b="0" dirty="0"/>
              <a:t> cluster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1031">
            <a:extLst>
              <a:ext uri="{FF2B5EF4-FFF2-40B4-BE49-F238E27FC236}">
                <a16:creationId xmlns:a16="http://schemas.microsoft.com/office/drawing/2014/main" id="{F7F64C92-D080-4E26-862A-E988EA64E5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D2E9464-24E6-42A2-8A1E-6F59B45C85B3}" type="slidenum">
              <a:rPr lang="ja-JP" altLang="en-US" sz="1400" smtClean="0">
                <a:solidFill>
                  <a:srgbClr val="000000"/>
                </a:solidFill>
              </a:rPr>
              <a:pPr>
                <a:spcBef>
                  <a:spcPct val="0"/>
                </a:spcBef>
                <a:buFontTx/>
                <a:buNone/>
              </a:pPr>
              <a:t>18</a:t>
            </a:fld>
            <a:endParaRPr lang="ja-JP" altLang="en-US" sz="1400">
              <a:solidFill>
                <a:srgbClr val="000000"/>
              </a:solidFill>
            </a:endParaRPr>
          </a:p>
        </p:txBody>
      </p:sp>
      <p:sp>
        <p:nvSpPr>
          <p:cNvPr id="87" name="Rectangle 1">
            <a:extLst>
              <a:ext uri="{FF2B5EF4-FFF2-40B4-BE49-F238E27FC236}">
                <a16:creationId xmlns:a16="http://schemas.microsoft.com/office/drawing/2014/main" id="{9EF4E6B4-92CF-431E-BC7A-7FBF8D194ECF}"/>
              </a:ext>
            </a:extLst>
          </p:cNvPr>
          <p:cNvSpPr>
            <a:spLocks noGrp="1" noChangeArrowheads="1"/>
          </p:cNvSpPr>
          <p:nvPr>
            <p:ph type="title"/>
          </p:nvPr>
        </p:nvSpPr>
        <p:spPr>
          <a:xfrm>
            <a:off x="-106363" y="-85725"/>
            <a:ext cx="9323388"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a:t>
            </a:r>
            <a:r>
              <a:rPr lang="en-US" altLang="ja-JP" sz="2800" b="1" dirty="0" err="1">
                <a:solidFill>
                  <a:schemeClr val="accent2">
                    <a:lumMod val="75000"/>
                  </a:schemeClr>
                </a:solidFill>
              </a:rPr>
              <a:t>Multiplet</a:t>
            </a:r>
            <a:r>
              <a:rPr lang="en-US" altLang="ja-JP" sz="2800" b="1" dirty="0">
                <a:solidFill>
                  <a:schemeClr val="accent2">
                    <a:lumMod val="75000"/>
                  </a:schemeClr>
                </a:solidFill>
              </a:rPr>
              <a:t>)</a:t>
            </a:r>
          </a:p>
        </p:txBody>
      </p:sp>
      <p:sp>
        <p:nvSpPr>
          <p:cNvPr id="69636" name="コンテンツ プレースホルダ 2">
            <a:extLst>
              <a:ext uri="{FF2B5EF4-FFF2-40B4-BE49-F238E27FC236}">
                <a16:creationId xmlns:a16="http://schemas.microsoft.com/office/drawing/2014/main" id="{9B6A3C76-9B8C-4282-9611-EAD0A88D6DCA}"/>
              </a:ext>
            </a:extLst>
          </p:cNvPr>
          <p:cNvSpPr>
            <a:spLocks noGrp="1" noChangeArrowheads="1"/>
          </p:cNvSpPr>
          <p:nvPr>
            <p:ph idx="1"/>
          </p:nvPr>
        </p:nvSpPr>
        <p:spPr>
          <a:xfrm>
            <a:off x="323850" y="838200"/>
            <a:ext cx="8434388" cy="946150"/>
          </a:xfrm>
        </p:spPr>
        <p:txBody>
          <a:bodyPr/>
          <a:lstStyle/>
          <a:p>
            <a:pPr eaLnBrk="1" hangingPunct="1">
              <a:lnSpc>
                <a:spcPct val="120000"/>
              </a:lnSpc>
              <a:buFontTx/>
              <a:buBlip>
                <a:blip r:embed="rId3"/>
              </a:buBlip>
            </a:pPr>
            <a:r>
              <a:rPr lang="en-US" altLang="ja-JP" sz="2400" dirty="0"/>
              <a:t>Estimated log odds ratio for location</a:t>
            </a:r>
          </a:p>
        </p:txBody>
      </p:sp>
      <p:pic>
        <p:nvPicPr>
          <p:cNvPr id="8" name="図 7">
            <a:extLst>
              <a:ext uri="{FF2B5EF4-FFF2-40B4-BE49-F238E27FC236}">
                <a16:creationId xmlns:a16="http://schemas.microsoft.com/office/drawing/2014/main" id="{B5A82FFE-8FF3-4C08-83CC-BB68AC9ED49D}"/>
              </a:ext>
            </a:extLst>
          </p:cNvPr>
          <p:cNvPicPr/>
          <p:nvPr/>
        </p:nvPicPr>
        <p:blipFill rotWithShape="1">
          <a:blip r:embed="rId4"/>
          <a:srcRect l="88506" r="3938"/>
          <a:stretch/>
        </p:blipFill>
        <p:spPr>
          <a:xfrm>
            <a:off x="6133496" y="1900238"/>
            <a:ext cx="400110" cy="4821044"/>
          </a:xfrm>
          <a:prstGeom prst="rect">
            <a:avLst/>
          </a:prstGeom>
        </p:spPr>
      </p:pic>
      <p:sp>
        <p:nvSpPr>
          <p:cNvPr id="4" name="正方形/長方形 3">
            <a:extLst>
              <a:ext uri="{FF2B5EF4-FFF2-40B4-BE49-F238E27FC236}">
                <a16:creationId xmlns:a16="http://schemas.microsoft.com/office/drawing/2014/main" id="{6052DF67-B102-4B9A-8CEA-A304367F6338}"/>
              </a:ext>
            </a:extLst>
          </p:cNvPr>
          <p:cNvSpPr/>
          <p:nvPr/>
        </p:nvSpPr>
        <p:spPr>
          <a:xfrm>
            <a:off x="2408417" y="1383056"/>
            <a:ext cx="1204176" cy="523220"/>
          </a:xfrm>
          <a:prstGeom prst="rect">
            <a:avLst/>
          </a:prstGeom>
        </p:spPr>
        <p:txBody>
          <a:bodyPr wrap="none">
            <a:spAutoFit/>
          </a:bodyPr>
          <a:lstStyle/>
          <a:p>
            <a:r>
              <a:rPr lang="en-US" altLang="ja-JP" b="0" i="1" dirty="0">
                <a:solidFill>
                  <a:srgbClr val="0000FF"/>
                </a:solidFill>
                <a:latin typeface="Times New Roman" panose="02020603050405020304" pitchFamily="18" charset="0"/>
              </a:rPr>
              <a:t>g</a:t>
            </a:r>
            <a:r>
              <a:rPr lang="en-US" altLang="ja-JP" b="0" dirty="0">
                <a:solidFill>
                  <a:srgbClr val="0000FF"/>
                </a:solidFill>
                <a:latin typeface="Times New Roman" panose="02020603050405020304" pitchFamily="18" charset="0"/>
              </a:rPr>
              <a:t>(</a:t>
            </a:r>
            <a:r>
              <a:rPr lang="en-US" altLang="ja-JP" b="0" i="1" dirty="0">
                <a:solidFill>
                  <a:srgbClr val="0000FF"/>
                </a:solidFill>
                <a:latin typeface="Times New Roman" panose="02020603050405020304" pitchFamily="18" charset="0"/>
              </a:rPr>
              <a:t>X</a:t>
            </a:r>
            <a:r>
              <a:rPr lang="en-US" altLang="ja-JP" b="0" dirty="0">
                <a:solidFill>
                  <a:srgbClr val="0000FF"/>
                </a:solidFill>
                <a:latin typeface="Times New Roman" panose="02020603050405020304" pitchFamily="18" charset="0"/>
              </a:rPr>
              <a:t>, </a:t>
            </a:r>
            <a:r>
              <a:rPr lang="en-US" altLang="ja-JP" b="0" i="1" dirty="0">
                <a:solidFill>
                  <a:srgbClr val="0000FF"/>
                </a:solidFill>
                <a:latin typeface="Times New Roman" panose="02020603050405020304" pitchFamily="18" charset="0"/>
              </a:rPr>
              <a:t>Y</a:t>
            </a:r>
            <a:r>
              <a:rPr lang="en-US" altLang="ja-JP" b="0" dirty="0">
                <a:solidFill>
                  <a:srgbClr val="0000FF"/>
                </a:solidFill>
                <a:latin typeface="Times New Roman" panose="02020603050405020304" pitchFamily="18" charset="0"/>
              </a:rPr>
              <a:t>)</a:t>
            </a:r>
            <a:endParaRPr lang="ja-JP" altLang="en-US" dirty="0"/>
          </a:p>
        </p:txBody>
      </p:sp>
      <p:sp>
        <p:nvSpPr>
          <p:cNvPr id="6" name="正方形/長方形 5">
            <a:extLst>
              <a:ext uri="{FF2B5EF4-FFF2-40B4-BE49-F238E27FC236}">
                <a16:creationId xmlns:a16="http://schemas.microsoft.com/office/drawing/2014/main" id="{48A5AC6B-D633-43E4-87E1-3AE23F2F298E}"/>
              </a:ext>
            </a:extLst>
          </p:cNvPr>
          <p:cNvSpPr/>
          <p:nvPr/>
        </p:nvSpPr>
        <p:spPr>
          <a:xfrm>
            <a:off x="2258558" y="6283295"/>
            <a:ext cx="1883686" cy="400110"/>
          </a:xfrm>
          <a:prstGeom prst="rect">
            <a:avLst/>
          </a:prstGeom>
        </p:spPr>
        <p:txBody>
          <a:bodyPr wrap="square">
            <a:spAutoFit/>
          </a:bodyPr>
          <a:lstStyle/>
          <a:p>
            <a:r>
              <a:rPr lang="en-US" altLang="ja-JP" sz="2000" b="0" dirty="0">
                <a:solidFill>
                  <a:schemeClr val="tx1"/>
                </a:solidFill>
                <a:cs typeface="Arial" panose="020B0604020202020204" pitchFamily="34" charset="0"/>
              </a:rPr>
              <a:t>Longitude </a:t>
            </a:r>
            <a:r>
              <a:rPr lang="en-US" altLang="ja-JP" sz="2000" b="0" i="1" dirty="0">
                <a:solidFill>
                  <a:schemeClr val="tx1"/>
                </a:solidFill>
                <a:latin typeface="Times New Roman" panose="02020603050405020304" pitchFamily="18" charset="0"/>
                <a:cs typeface="Times New Roman" panose="02020603050405020304" pitchFamily="18" charset="0"/>
              </a:rPr>
              <a:t>X</a:t>
            </a:r>
            <a:endParaRPr lang="ja-JP" altLang="en-US" sz="2000" b="0" dirty="0">
              <a:solidFill>
                <a:schemeClr val="tx1"/>
              </a:solidFill>
            </a:endParaRPr>
          </a:p>
        </p:txBody>
      </p:sp>
      <p:sp>
        <p:nvSpPr>
          <p:cNvPr id="12" name="正方形/長方形 11">
            <a:extLst>
              <a:ext uri="{FF2B5EF4-FFF2-40B4-BE49-F238E27FC236}">
                <a16:creationId xmlns:a16="http://schemas.microsoft.com/office/drawing/2014/main" id="{D25C31EA-F164-416C-A576-852B38BB05E2}"/>
              </a:ext>
            </a:extLst>
          </p:cNvPr>
          <p:cNvSpPr/>
          <p:nvPr/>
        </p:nvSpPr>
        <p:spPr>
          <a:xfrm rot="16200000">
            <a:off x="-535868" y="3744121"/>
            <a:ext cx="1404938" cy="400110"/>
          </a:xfrm>
          <a:prstGeom prst="rect">
            <a:avLst/>
          </a:prstGeom>
        </p:spPr>
        <p:txBody>
          <a:bodyPr wrap="square">
            <a:spAutoFit/>
          </a:bodyPr>
          <a:lstStyle/>
          <a:p>
            <a:r>
              <a:rPr lang="en-US" altLang="ja-JP" sz="2000" b="0" dirty="0">
                <a:solidFill>
                  <a:schemeClr val="tx1"/>
                </a:solidFill>
                <a:cs typeface="Arial" panose="020B0604020202020204" pitchFamily="34" charset="0"/>
              </a:rPr>
              <a:t>Latitude </a:t>
            </a:r>
            <a:r>
              <a:rPr lang="en-US" altLang="ja-JP" sz="2000" b="0" i="1" dirty="0">
                <a:solidFill>
                  <a:schemeClr val="tx1"/>
                </a:solidFill>
                <a:latin typeface="Times New Roman" panose="02020603050405020304" pitchFamily="18" charset="0"/>
                <a:cs typeface="Times New Roman" panose="02020603050405020304" pitchFamily="18" charset="0"/>
              </a:rPr>
              <a:t>Y</a:t>
            </a:r>
            <a:endParaRPr lang="ja-JP" altLang="en-US" sz="2000" b="0" dirty="0">
              <a:solidFill>
                <a:schemeClr val="tx1"/>
              </a:solidFill>
            </a:endParaRPr>
          </a:p>
        </p:txBody>
      </p:sp>
      <p:sp>
        <p:nvSpPr>
          <p:cNvPr id="16" name="正方形/長方形 15">
            <a:extLst>
              <a:ext uri="{FF2B5EF4-FFF2-40B4-BE49-F238E27FC236}">
                <a16:creationId xmlns:a16="http://schemas.microsoft.com/office/drawing/2014/main" id="{4534789F-04B3-4810-9ADE-45E2D10A2F8D}"/>
              </a:ext>
            </a:extLst>
          </p:cNvPr>
          <p:cNvSpPr/>
          <p:nvPr/>
        </p:nvSpPr>
        <p:spPr>
          <a:xfrm rot="16200000">
            <a:off x="5798349" y="4170788"/>
            <a:ext cx="1883686" cy="400110"/>
          </a:xfrm>
          <a:prstGeom prst="rect">
            <a:avLst/>
          </a:prstGeom>
        </p:spPr>
        <p:txBody>
          <a:bodyPr wrap="square">
            <a:spAutoFit/>
          </a:bodyPr>
          <a:lstStyle/>
          <a:p>
            <a:r>
              <a:rPr lang="en-US" altLang="ja-JP" sz="2000" b="0" dirty="0">
                <a:solidFill>
                  <a:schemeClr val="tx1"/>
                </a:solidFill>
                <a:latin typeface="Times New Roman" panose="02020603050405020304" pitchFamily="18" charset="0"/>
                <a:cs typeface="Times New Roman" panose="02020603050405020304" pitchFamily="18" charset="0"/>
              </a:rPr>
              <a:t>log</a:t>
            </a:r>
            <a:r>
              <a:rPr lang="en-US" altLang="ja-JP" sz="2000" b="0" i="1" baseline="-25000" dirty="0">
                <a:solidFill>
                  <a:schemeClr val="tx1"/>
                </a:solidFill>
                <a:latin typeface="Times New Roman" panose="02020603050405020304" pitchFamily="18" charset="0"/>
                <a:cs typeface="Times New Roman" panose="02020603050405020304" pitchFamily="18" charset="0"/>
              </a:rPr>
              <a:t>e</a:t>
            </a:r>
            <a:r>
              <a:rPr lang="en-US" altLang="ja-JP" sz="2000" b="0" dirty="0">
                <a:solidFill>
                  <a:schemeClr val="tx1"/>
                </a:solidFill>
                <a:cs typeface="Arial" panose="020B0604020202020204" pitchFamily="34" charset="0"/>
              </a:rPr>
              <a:t> odds ratio</a:t>
            </a:r>
            <a:endParaRPr lang="ja-JP" altLang="en-US" sz="2000" b="0" dirty="0">
              <a:solidFill>
                <a:schemeClr val="tx1"/>
              </a:solidFill>
            </a:endParaRPr>
          </a:p>
        </p:txBody>
      </p:sp>
      <p:pic>
        <p:nvPicPr>
          <p:cNvPr id="14" name="図 13">
            <a:extLst>
              <a:ext uri="{FF2B5EF4-FFF2-40B4-BE49-F238E27FC236}">
                <a16:creationId xmlns:a16="http://schemas.microsoft.com/office/drawing/2014/main" id="{22D4943F-091B-4BA6-91AF-4C57259FF1C1}"/>
              </a:ext>
            </a:extLst>
          </p:cNvPr>
          <p:cNvPicPr/>
          <p:nvPr/>
        </p:nvPicPr>
        <p:blipFill rotWithShape="1">
          <a:blip r:embed="rId4"/>
          <a:srcRect l="2871" r="16719" b="3488"/>
          <a:stretch/>
        </p:blipFill>
        <p:spPr>
          <a:xfrm>
            <a:off x="563083" y="1900238"/>
            <a:ext cx="5184090" cy="4404139"/>
          </a:xfrm>
          <a:prstGeom prst="rect">
            <a:avLst/>
          </a:prstGeom>
        </p:spPr>
      </p:pic>
    </p:spTree>
    <p:extLst>
      <p:ext uri="{BB962C8B-B14F-4D97-AF65-F5344CB8AC3E}">
        <p14:creationId xmlns:p14="http://schemas.microsoft.com/office/powerpoint/2010/main" val="812002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23EBB2F8-A0FE-465C-AB54-35F256F36FC5}"/>
              </a:ext>
            </a:extLst>
          </p:cNvPr>
          <p:cNvPicPr>
            <a:picLocks noChangeAspect="1"/>
          </p:cNvPicPr>
          <p:nvPr/>
        </p:nvPicPr>
        <p:blipFill rotWithShape="1">
          <a:blip r:embed="rId3"/>
          <a:srcRect l="51119" r="24798" b="4987"/>
          <a:stretch/>
        </p:blipFill>
        <p:spPr>
          <a:xfrm>
            <a:off x="5777584" y="3718933"/>
            <a:ext cx="2596478" cy="2681868"/>
          </a:xfrm>
          <a:prstGeom prst="rect">
            <a:avLst/>
          </a:prstGeom>
        </p:spPr>
      </p:pic>
      <p:pic>
        <p:nvPicPr>
          <p:cNvPr id="31" name="図 30">
            <a:extLst>
              <a:ext uri="{FF2B5EF4-FFF2-40B4-BE49-F238E27FC236}">
                <a16:creationId xmlns:a16="http://schemas.microsoft.com/office/drawing/2014/main" id="{631C9D02-0F8F-49F4-ABDF-2C1E49265DBE}"/>
              </a:ext>
            </a:extLst>
          </p:cNvPr>
          <p:cNvPicPr>
            <a:picLocks noChangeAspect="1"/>
          </p:cNvPicPr>
          <p:nvPr/>
        </p:nvPicPr>
        <p:blipFill rotWithShape="1">
          <a:blip r:embed="rId3"/>
          <a:srcRect l="26099" r="50004" b="4528"/>
          <a:stretch/>
        </p:blipFill>
        <p:spPr>
          <a:xfrm>
            <a:off x="3023316" y="3711931"/>
            <a:ext cx="2576515" cy="2694832"/>
          </a:xfrm>
          <a:prstGeom prst="rect">
            <a:avLst/>
          </a:prstGeom>
        </p:spPr>
      </p:pic>
      <p:pic>
        <p:nvPicPr>
          <p:cNvPr id="30" name="図 29">
            <a:extLst>
              <a:ext uri="{FF2B5EF4-FFF2-40B4-BE49-F238E27FC236}">
                <a16:creationId xmlns:a16="http://schemas.microsoft.com/office/drawing/2014/main" id="{28E656C9-D834-4BB6-8753-77F915A72DFB}"/>
              </a:ext>
            </a:extLst>
          </p:cNvPr>
          <p:cNvPicPr>
            <a:picLocks noChangeAspect="1"/>
          </p:cNvPicPr>
          <p:nvPr/>
        </p:nvPicPr>
        <p:blipFill rotWithShape="1">
          <a:blip r:embed="rId3"/>
          <a:srcRect l="1120" r="75365" b="4528"/>
          <a:stretch/>
        </p:blipFill>
        <p:spPr>
          <a:xfrm>
            <a:off x="284161" y="3705969"/>
            <a:ext cx="2535239" cy="2694831"/>
          </a:xfrm>
          <a:prstGeom prst="rect">
            <a:avLst/>
          </a:prstGeom>
        </p:spPr>
      </p:pic>
      <p:sp>
        <p:nvSpPr>
          <p:cNvPr id="7171" name="コンテンツ プレースホルダ 2">
            <a:extLst>
              <a:ext uri="{FF2B5EF4-FFF2-40B4-BE49-F238E27FC236}">
                <a16:creationId xmlns:a16="http://schemas.microsoft.com/office/drawing/2014/main" id="{3DCEEDEB-F225-4D79-BB4D-4D1EF26AA529}"/>
              </a:ext>
            </a:extLst>
          </p:cNvPr>
          <p:cNvSpPr>
            <a:spLocks noGrp="1"/>
          </p:cNvSpPr>
          <p:nvPr>
            <p:ph idx="1"/>
          </p:nvPr>
        </p:nvSpPr>
        <p:spPr>
          <a:xfrm>
            <a:off x="228600" y="1058863"/>
            <a:ext cx="8880475" cy="1989137"/>
          </a:xfrm>
        </p:spPr>
        <p:txBody>
          <a:bodyPr/>
          <a:lstStyle/>
          <a:p>
            <a:pPr eaLnBrk="1" hangingPunct="1">
              <a:lnSpc>
                <a:spcPct val="120000"/>
              </a:lnSpc>
              <a:spcBef>
                <a:spcPts val="1800"/>
              </a:spcBef>
              <a:buFontTx/>
              <a:buBlip>
                <a:blip r:embed="rId4"/>
              </a:buBlip>
              <a:defRPr/>
            </a:pPr>
            <a:r>
              <a:rPr lang="en-US" altLang="ja-JP" sz="2400" dirty="0"/>
              <a:t>The smaller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gives the higher log odds ratio because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 is the</a:t>
            </a:r>
            <a:r>
              <a:rPr lang="en-US" altLang="ja-JP" sz="2400" i="1" dirty="0">
                <a:latin typeface="Times New Roman" panose="02020603050405020304" pitchFamily="18" charset="0"/>
                <a:cs typeface="Times New Roman" panose="02020603050405020304" pitchFamily="18" charset="0"/>
              </a:rPr>
              <a:t> </a:t>
            </a:r>
            <a:r>
              <a:rPr lang="en-US" altLang="ja-JP" sz="2400" dirty="0"/>
              <a:t>minimum magnitude of the target event </a:t>
            </a:r>
            <a:r>
              <a:rPr lang="en-US" altLang="ja-JP" sz="2400" i="1" dirty="0" err="1">
                <a:latin typeface="Times New Roman" panose="02020603050405020304" pitchFamily="18" charset="0"/>
                <a:cs typeface="Times New Roman" panose="02020603050405020304" pitchFamily="18" charset="0"/>
              </a:rPr>
              <a:t>M</a:t>
            </a:r>
            <a:r>
              <a:rPr lang="en-US" altLang="ja-JP" sz="2400" i="1" baseline="-25000" dirty="0" err="1">
                <a:latin typeface="Times New Roman" panose="02020603050405020304" pitchFamily="18" charset="0"/>
                <a:cs typeface="Times New Roman" panose="02020603050405020304" pitchFamily="18" charset="0"/>
              </a:rPr>
              <a:t>target</a:t>
            </a:r>
            <a:r>
              <a:rPr lang="en-US" altLang="ja-JP"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&gt;</a:t>
            </a:r>
            <a:r>
              <a:rPr lang="en-US" altLang="ja-JP" sz="2400" i="1" dirty="0">
                <a:latin typeface="Times New Roman" panose="02020603050405020304" pitchFamily="18" charset="0"/>
                <a:cs typeface="Times New Roman" panose="02020603050405020304" pitchFamily="18" charset="0"/>
              </a:rPr>
              <a:t> 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a:t>
            </a:r>
          </a:p>
          <a:p>
            <a:pPr eaLnBrk="1" hangingPunct="1">
              <a:lnSpc>
                <a:spcPct val="120000"/>
              </a:lnSpc>
              <a:spcBef>
                <a:spcPts val="1800"/>
              </a:spcBef>
              <a:buFontTx/>
              <a:buBlip>
                <a:blip r:embed="rId4"/>
              </a:buBlip>
              <a:defRPr/>
            </a:pPr>
            <a:r>
              <a:rPr lang="en-US" altLang="ja-JP" sz="2400" dirty="0"/>
              <a:t>Within the same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 log odds ratio is higher as the magnitude gap between the 2 largest events </a:t>
            </a:r>
            <a:r>
              <a:rPr lang="en-US" altLang="ja-JP" sz="2400" dirty="0">
                <a:latin typeface="Times New Roman" panose="02020603050405020304" pitchFamily="18" charset="0"/>
                <a:cs typeface="Times New Roman" panose="02020603050405020304" pitchFamily="18" charset="0"/>
              </a:rPr>
              <a:t>Δ</a:t>
            </a:r>
            <a:r>
              <a:rPr lang="en-US" altLang="ja-JP" sz="2400" i="1" dirty="0">
                <a:latin typeface="Times New Roman" panose="02020603050405020304" pitchFamily="18" charset="0"/>
                <a:cs typeface="Times New Roman" panose="02020603050405020304" pitchFamily="18" charset="0"/>
              </a:rPr>
              <a:t>M</a:t>
            </a:r>
            <a:r>
              <a:rPr lang="ja-JP" altLang="en-US"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latin typeface="Times New Roman" panose="02020603050405020304" pitchFamily="18" charset="0"/>
                <a:cs typeface="Times New Roman" panose="02020603050405020304" pitchFamily="18" charset="0"/>
              </a:rPr>
              <a:t> </a:t>
            </a:r>
            <a:r>
              <a:rPr lang="en-US" altLang="ja-JP" sz="2400" dirty="0">
                <a:latin typeface="Symbol" panose="05050102010706020507" pitchFamily="18" charset="2"/>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2  </a:t>
            </a:r>
            <a:r>
              <a:rPr lang="en-US" altLang="ja-JP" sz="2400" dirty="0"/>
              <a:t>gets smaller. </a:t>
            </a:r>
          </a:p>
        </p:txBody>
      </p:sp>
      <p:sp>
        <p:nvSpPr>
          <p:cNvPr id="75779" name="スライド番号プレースホルダー 1031">
            <a:extLst>
              <a:ext uri="{FF2B5EF4-FFF2-40B4-BE49-F238E27FC236}">
                <a16:creationId xmlns:a16="http://schemas.microsoft.com/office/drawing/2014/main" id="{0B17E03E-E4D8-47DE-82A0-B3A64063E9EA}"/>
              </a:ext>
            </a:extLst>
          </p:cNvPr>
          <p:cNvSpPr>
            <a:spLocks noGrp="1" noChangeArrowheads="1"/>
          </p:cNvSpPr>
          <p:nvPr>
            <p:ph type="sldNum" sz="quarter" idx="12"/>
          </p:nvPr>
        </p:nvSpPr>
        <p:spPr>
          <a:xfrm>
            <a:off x="6997700" y="637063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4249ED0-5668-46CC-A83C-3F7CB421ADDD}" type="slidenum">
              <a:rPr lang="ja-JP" altLang="en-US" sz="1400" smtClean="0">
                <a:solidFill>
                  <a:srgbClr val="000000"/>
                </a:solidFill>
              </a:rPr>
              <a:pPr>
                <a:spcBef>
                  <a:spcPct val="0"/>
                </a:spcBef>
                <a:buFontTx/>
                <a:buNone/>
              </a:pPr>
              <a:t>19</a:t>
            </a:fld>
            <a:endParaRPr lang="ja-JP" altLang="en-US" sz="1400">
              <a:solidFill>
                <a:srgbClr val="000000"/>
              </a:solidFill>
            </a:endParaRPr>
          </a:p>
        </p:txBody>
      </p:sp>
      <p:sp>
        <p:nvSpPr>
          <p:cNvPr id="87" name="Rectangle 1">
            <a:extLst>
              <a:ext uri="{FF2B5EF4-FFF2-40B4-BE49-F238E27FC236}">
                <a16:creationId xmlns:a16="http://schemas.microsoft.com/office/drawing/2014/main" id="{0D23A840-C98F-45D5-B936-45C835192ADD}"/>
              </a:ext>
            </a:extLst>
          </p:cNvPr>
          <p:cNvSpPr>
            <a:spLocks noGrp="1" noChangeArrowheads="1"/>
          </p:cNvSpPr>
          <p:nvPr>
            <p:ph type="title"/>
          </p:nvPr>
        </p:nvSpPr>
        <p:spPr>
          <a:xfrm>
            <a:off x="376238" y="4763"/>
            <a:ext cx="8228012" cy="1062037"/>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a:t>
            </a:r>
            <a:r>
              <a:rPr lang="en-US" altLang="ja-JP" sz="2800" b="1" dirty="0" err="1">
                <a:solidFill>
                  <a:schemeClr val="accent2">
                    <a:lumMod val="75000"/>
                  </a:schemeClr>
                </a:solidFill>
              </a:rPr>
              <a:t>Multiplet</a:t>
            </a:r>
            <a:r>
              <a:rPr lang="en-US" altLang="ja-JP" sz="2800" b="1" dirty="0">
                <a:solidFill>
                  <a:schemeClr val="accent2">
                    <a:lumMod val="75000"/>
                  </a:schemeClr>
                </a:solidFill>
              </a:rPr>
              <a:t>)</a:t>
            </a:r>
          </a:p>
        </p:txBody>
      </p:sp>
      <p:pic>
        <p:nvPicPr>
          <p:cNvPr id="75784" name="図 8">
            <a:extLst>
              <a:ext uri="{FF2B5EF4-FFF2-40B4-BE49-F238E27FC236}">
                <a16:creationId xmlns:a16="http://schemas.microsoft.com/office/drawing/2014/main" id="{4BA06835-AED7-40D9-97E3-E16F926CD7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438" r="4754"/>
          <a:stretch/>
        </p:blipFill>
        <p:spPr bwMode="auto">
          <a:xfrm>
            <a:off x="8313234" y="3429001"/>
            <a:ext cx="533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正方形/長方形 12">
            <a:extLst>
              <a:ext uri="{FF2B5EF4-FFF2-40B4-BE49-F238E27FC236}">
                <a16:creationId xmlns:a16="http://schemas.microsoft.com/office/drawing/2014/main" id="{43249D49-21B2-4FC3-891B-92FB9D9786E7}"/>
              </a:ext>
            </a:extLst>
          </p:cNvPr>
          <p:cNvSpPr>
            <a:spLocks noChangeArrowheads="1"/>
          </p:cNvSpPr>
          <p:nvPr/>
        </p:nvSpPr>
        <p:spPr bwMode="auto">
          <a:xfrm rot="-5400000">
            <a:off x="-672306" y="4885631"/>
            <a:ext cx="16970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Δ</a:t>
            </a:r>
            <a:r>
              <a:rPr lang="en-US" altLang="ja-JP" sz="2000" b="0" i="1" dirty="0">
                <a:solidFill>
                  <a:srgbClr val="3333FF"/>
                </a:solidFill>
                <a:latin typeface="Times New Roman" panose="02020603050405020304" pitchFamily="18" charset="0"/>
                <a:cs typeface="Times New Roman" panose="02020603050405020304" pitchFamily="18" charset="0"/>
              </a:rPr>
              <a:t>M</a:t>
            </a:r>
            <a:r>
              <a:rPr lang="ja-JP" altLang="en-US" sz="2000" b="0" i="1" dirty="0">
                <a:solidFill>
                  <a:srgbClr val="3333FF"/>
                </a:solidFill>
                <a:latin typeface="Times New Roman" panose="02020603050405020304" pitchFamily="18" charset="0"/>
                <a:cs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 </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1</a:t>
            </a:r>
            <a:r>
              <a:rPr lang="en-US" altLang="ja-JP" sz="2000" b="0" dirty="0">
                <a:solidFill>
                  <a:srgbClr val="0000FF"/>
                </a:solidFill>
                <a:latin typeface="Symbol" panose="05050102010706020507" pitchFamily="18" charset="2"/>
              </a:rPr>
              <a:t>-</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2</a:t>
            </a:r>
            <a:endParaRPr lang="ja-JP" altLang="en-US" sz="2000" b="0" dirty="0">
              <a:solidFill>
                <a:srgbClr val="0000FF"/>
              </a:solidFill>
            </a:endParaRPr>
          </a:p>
        </p:txBody>
      </p:sp>
      <p:sp>
        <p:nvSpPr>
          <p:cNvPr id="75786" name="正方形/長方形 13">
            <a:extLst>
              <a:ext uri="{FF2B5EF4-FFF2-40B4-BE49-F238E27FC236}">
                <a16:creationId xmlns:a16="http://schemas.microsoft.com/office/drawing/2014/main" id="{4B2E82FB-5A55-462A-A995-45DD53D40A9B}"/>
              </a:ext>
            </a:extLst>
          </p:cNvPr>
          <p:cNvSpPr>
            <a:spLocks noChangeArrowheads="1"/>
          </p:cNvSpPr>
          <p:nvPr/>
        </p:nvSpPr>
        <p:spPr bwMode="auto">
          <a:xfrm>
            <a:off x="1395413" y="642778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7" name="正方形/長方形 14">
            <a:extLst>
              <a:ext uri="{FF2B5EF4-FFF2-40B4-BE49-F238E27FC236}">
                <a16:creationId xmlns:a16="http://schemas.microsoft.com/office/drawing/2014/main" id="{CCFEC7AE-1B24-4805-BEDA-995578716980}"/>
              </a:ext>
            </a:extLst>
          </p:cNvPr>
          <p:cNvSpPr>
            <a:spLocks noChangeArrowheads="1"/>
          </p:cNvSpPr>
          <p:nvPr/>
        </p:nvSpPr>
        <p:spPr bwMode="auto">
          <a:xfrm>
            <a:off x="4119563" y="6442075"/>
            <a:ext cx="7858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8" name="正方形/長方形 15">
            <a:extLst>
              <a:ext uri="{FF2B5EF4-FFF2-40B4-BE49-F238E27FC236}">
                <a16:creationId xmlns:a16="http://schemas.microsoft.com/office/drawing/2014/main" id="{6DD1360C-ECD2-413F-9DE6-9F55C086E092}"/>
              </a:ext>
            </a:extLst>
          </p:cNvPr>
          <p:cNvSpPr>
            <a:spLocks noChangeArrowheads="1"/>
          </p:cNvSpPr>
          <p:nvPr/>
        </p:nvSpPr>
        <p:spPr bwMode="auto">
          <a:xfrm>
            <a:off x="6889750" y="644683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91" name="コンテンツ プレースホルダ 2">
            <a:extLst>
              <a:ext uri="{FF2B5EF4-FFF2-40B4-BE49-F238E27FC236}">
                <a16:creationId xmlns:a16="http://schemas.microsoft.com/office/drawing/2014/main" id="{D78C61C4-E45F-48CE-A53F-16434C75089B}"/>
              </a:ext>
            </a:extLst>
          </p:cNvPr>
          <p:cNvSpPr txBox="1">
            <a:spLocks/>
          </p:cNvSpPr>
          <p:nvPr/>
        </p:nvSpPr>
        <p:spPr bwMode="auto">
          <a:xfrm>
            <a:off x="468313" y="3276600"/>
            <a:ext cx="8207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i="1" dirty="0">
                <a:solidFill>
                  <a:srgbClr val="0000FF"/>
                </a:solidFill>
                <a:latin typeface="Times New Roman" panose="02020603050405020304" pitchFamily="18" charset="0"/>
              </a:rPr>
              <a:t> f</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=2,</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Δ</a:t>
            </a:r>
            <a:r>
              <a:rPr lang="en-US" altLang="ja-JP" sz="2400" b="0" i="1" dirty="0">
                <a:solidFill>
                  <a:srgbClr val="0000FF"/>
                </a:solidFill>
                <a:latin typeface="Times New Roman" panose="02020603050405020304" pitchFamily="18" charset="0"/>
              </a:rPr>
              <a:t>M</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=4,</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Δ</a:t>
            </a:r>
            <a:r>
              <a:rPr lang="en-US" altLang="ja-JP" sz="2400" b="0" i="1" dirty="0">
                <a:solidFill>
                  <a:srgbClr val="0000FF"/>
                </a:solidFill>
                <a:latin typeface="Times New Roman" panose="02020603050405020304" pitchFamily="18" charset="0"/>
              </a:rPr>
              <a:t>M</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=8,</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Δ</a:t>
            </a:r>
            <a:r>
              <a:rPr lang="en-US" altLang="ja-JP" sz="2400" b="0" i="1" dirty="0">
                <a:solidFill>
                  <a:srgbClr val="0000FF"/>
                </a:solidFill>
                <a:latin typeface="Times New Roman" panose="02020603050405020304" pitchFamily="18" charset="0"/>
              </a:rPr>
              <a:t>M</a:t>
            </a:r>
            <a:r>
              <a:rPr lang="en-US" altLang="ja-JP" sz="2400" b="0" dirty="0">
                <a:solidFill>
                  <a:srgbClr val="0000FF"/>
                </a:solidFill>
                <a:latin typeface="Times New Roman" panose="02020603050405020304" pitchFamily="18" charset="0"/>
              </a:rPr>
              <a:t>)</a:t>
            </a:r>
            <a:endParaRPr lang="en-US" altLang="ja-JP" sz="1000" b="0" dirty="0">
              <a:solidFill>
                <a:srgbClr val="0000FF"/>
              </a:solidFill>
            </a:endParaRPr>
          </a:p>
        </p:txBody>
      </p:sp>
      <p:sp>
        <p:nvSpPr>
          <p:cNvPr id="22" name="正方形/長方形 21">
            <a:extLst>
              <a:ext uri="{FF2B5EF4-FFF2-40B4-BE49-F238E27FC236}">
                <a16:creationId xmlns:a16="http://schemas.microsoft.com/office/drawing/2014/main" id="{2633AEBD-7961-47DD-A796-7C4735FFA7C0}"/>
              </a:ext>
            </a:extLst>
          </p:cNvPr>
          <p:cNvSpPr/>
          <p:nvPr/>
        </p:nvSpPr>
        <p:spPr>
          <a:xfrm rot="16200000">
            <a:off x="7998230" y="4918045"/>
            <a:ext cx="1883686" cy="400110"/>
          </a:xfrm>
          <a:prstGeom prst="rect">
            <a:avLst/>
          </a:prstGeom>
        </p:spPr>
        <p:txBody>
          <a:bodyPr wrap="square">
            <a:spAutoFit/>
          </a:bodyPr>
          <a:lstStyle/>
          <a:p>
            <a:r>
              <a:rPr lang="en-US" altLang="ja-JP" sz="2000" b="0" dirty="0">
                <a:solidFill>
                  <a:srgbClr val="3333FF"/>
                </a:solidFill>
                <a:latin typeface="Times New Roman" panose="02020603050405020304" pitchFamily="18" charset="0"/>
                <a:cs typeface="Times New Roman" panose="02020603050405020304" pitchFamily="18" charset="0"/>
              </a:rPr>
              <a:t>log</a:t>
            </a:r>
            <a:r>
              <a:rPr lang="en-US" altLang="ja-JP" sz="2000" b="0" i="1" baseline="-25000" dirty="0">
                <a:solidFill>
                  <a:srgbClr val="3333FF"/>
                </a:solidFill>
                <a:latin typeface="Times New Roman" panose="02020603050405020304" pitchFamily="18" charset="0"/>
                <a:cs typeface="Times New Roman" panose="02020603050405020304" pitchFamily="18" charset="0"/>
              </a:rPr>
              <a:t>e</a:t>
            </a:r>
            <a:r>
              <a:rPr lang="en-US" altLang="ja-JP" sz="2000" b="0" dirty="0">
                <a:solidFill>
                  <a:srgbClr val="3333FF"/>
                </a:solidFill>
                <a:cs typeface="Arial" panose="020B0604020202020204" pitchFamily="34" charset="0"/>
              </a:rPr>
              <a:t> odds ratio</a:t>
            </a:r>
            <a:endParaRPr lang="ja-JP" altLang="en-US" sz="2000" b="0" dirty="0">
              <a:solidFill>
                <a:srgbClr val="3333FF"/>
              </a:solidFill>
            </a:endParaRPr>
          </a:p>
        </p:txBody>
      </p:sp>
      <p:sp>
        <p:nvSpPr>
          <p:cNvPr id="23" name="正方形/長方形 22">
            <a:extLst>
              <a:ext uri="{FF2B5EF4-FFF2-40B4-BE49-F238E27FC236}">
                <a16:creationId xmlns:a16="http://schemas.microsoft.com/office/drawing/2014/main" id="{9A238AAB-43D5-4049-AD4B-5D8B1397073F}"/>
              </a:ext>
            </a:extLst>
          </p:cNvPr>
          <p:cNvSpPr>
            <a:spLocks noChangeArrowheads="1"/>
          </p:cNvSpPr>
          <p:nvPr/>
        </p:nvSpPr>
        <p:spPr bwMode="auto">
          <a:xfrm>
            <a:off x="710116" y="4075770"/>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FF0000"/>
                </a:solidFill>
              </a:rPr>
              <a:t>foreshock</a:t>
            </a:r>
            <a:endParaRPr lang="ja-JP" altLang="en-US" sz="2000" b="0" dirty="0">
              <a:solidFill>
                <a:srgbClr val="FF0000"/>
              </a:solidFill>
            </a:endParaRPr>
          </a:p>
        </p:txBody>
      </p:sp>
      <p:sp>
        <p:nvSpPr>
          <p:cNvPr id="24" name="楕円 23">
            <a:extLst>
              <a:ext uri="{FF2B5EF4-FFF2-40B4-BE49-F238E27FC236}">
                <a16:creationId xmlns:a16="http://schemas.microsoft.com/office/drawing/2014/main" id="{A0EC027F-036C-482A-A0BD-2528C1417845}"/>
              </a:ext>
            </a:extLst>
          </p:cNvPr>
          <p:cNvSpPr/>
          <p:nvPr/>
        </p:nvSpPr>
        <p:spPr>
          <a:xfrm>
            <a:off x="611691" y="4247374"/>
            <a:ext cx="98425" cy="98425"/>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p>
        </p:txBody>
      </p:sp>
      <p:sp>
        <p:nvSpPr>
          <p:cNvPr id="26" name="楕円 25">
            <a:extLst>
              <a:ext uri="{FF2B5EF4-FFF2-40B4-BE49-F238E27FC236}">
                <a16:creationId xmlns:a16="http://schemas.microsoft.com/office/drawing/2014/main" id="{00376B38-68D3-4C27-81B3-B4546F639CB0}"/>
              </a:ext>
            </a:extLst>
          </p:cNvPr>
          <p:cNvSpPr/>
          <p:nvPr/>
        </p:nvSpPr>
        <p:spPr>
          <a:xfrm>
            <a:off x="609600" y="4601813"/>
            <a:ext cx="98425" cy="98425"/>
          </a:xfrm>
          <a:prstGeom prst="ellipse">
            <a:avLst/>
          </a:prstGeom>
          <a:noFill/>
          <a:ln w="952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7" name="正方形/長方形 25">
            <a:extLst>
              <a:ext uri="{FF2B5EF4-FFF2-40B4-BE49-F238E27FC236}">
                <a16:creationId xmlns:a16="http://schemas.microsoft.com/office/drawing/2014/main" id="{43F95496-A541-4F2A-A365-349D7E15EF00}"/>
              </a:ext>
            </a:extLst>
          </p:cNvPr>
          <p:cNvSpPr>
            <a:spLocks noChangeArrowheads="1"/>
          </p:cNvSpPr>
          <p:nvPr/>
        </p:nvSpPr>
        <p:spPr bwMode="auto">
          <a:xfrm>
            <a:off x="710116" y="4413481"/>
            <a:ext cx="1794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0000FF"/>
                </a:solidFill>
              </a:rPr>
              <a:t>non foreshock</a:t>
            </a:r>
            <a:endParaRPr lang="ja-JP" altLang="en-US" sz="2000" b="0" dirty="0">
              <a:solidFill>
                <a:srgbClr val="0000FF"/>
              </a:solidFill>
            </a:endParaRPr>
          </a:p>
        </p:txBody>
      </p:sp>
      <p:sp>
        <p:nvSpPr>
          <p:cNvPr id="28" name="正方形/長方形 12">
            <a:extLst>
              <a:ext uri="{FF2B5EF4-FFF2-40B4-BE49-F238E27FC236}">
                <a16:creationId xmlns:a16="http://schemas.microsoft.com/office/drawing/2014/main" id="{7FF01E9E-0273-4B95-81DD-66AEF1D77189}"/>
              </a:ext>
            </a:extLst>
          </p:cNvPr>
          <p:cNvSpPr>
            <a:spLocks noChangeArrowheads="1"/>
          </p:cNvSpPr>
          <p:nvPr/>
        </p:nvSpPr>
        <p:spPr bwMode="auto">
          <a:xfrm rot="-5400000">
            <a:off x="2048570" y="4885631"/>
            <a:ext cx="16970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Δ</a:t>
            </a:r>
            <a:r>
              <a:rPr lang="en-US" altLang="ja-JP" sz="2000" b="0" i="1" dirty="0">
                <a:solidFill>
                  <a:srgbClr val="3333FF"/>
                </a:solidFill>
                <a:latin typeface="Times New Roman" panose="02020603050405020304" pitchFamily="18" charset="0"/>
                <a:cs typeface="Times New Roman" panose="02020603050405020304" pitchFamily="18" charset="0"/>
              </a:rPr>
              <a:t>M</a:t>
            </a:r>
            <a:r>
              <a:rPr lang="ja-JP" altLang="en-US" sz="2000" b="0" i="1" dirty="0">
                <a:solidFill>
                  <a:srgbClr val="3333FF"/>
                </a:solidFill>
                <a:latin typeface="Times New Roman" panose="02020603050405020304" pitchFamily="18" charset="0"/>
                <a:cs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 </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1</a:t>
            </a:r>
            <a:r>
              <a:rPr lang="en-US" altLang="ja-JP" sz="2000" b="0" dirty="0">
                <a:solidFill>
                  <a:srgbClr val="0000FF"/>
                </a:solidFill>
                <a:latin typeface="Symbol" panose="05050102010706020507" pitchFamily="18" charset="2"/>
              </a:rPr>
              <a:t>-</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2</a:t>
            </a:r>
            <a:endParaRPr lang="ja-JP" altLang="en-US" sz="2000" b="0" dirty="0">
              <a:solidFill>
                <a:srgbClr val="0000FF"/>
              </a:solidFill>
            </a:endParaRPr>
          </a:p>
        </p:txBody>
      </p:sp>
      <p:sp>
        <p:nvSpPr>
          <p:cNvPr id="29" name="正方形/長方形 12">
            <a:extLst>
              <a:ext uri="{FF2B5EF4-FFF2-40B4-BE49-F238E27FC236}">
                <a16:creationId xmlns:a16="http://schemas.microsoft.com/office/drawing/2014/main" id="{56854FB2-1DCF-4AE6-B00B-8AD1F78CDC91}"/>
              </a:ext>
            </a:extLst>
          </p:cNvPr>
          <p:cNvSpPr>
            <a:spLocks noChangeArrowheads="1"/>
          </p:cNvSpPr>
          <p:nvPr/>
        </p:nvSpPr>
        <p:spPr bwMode="auto">
          <a:xfrm rot="-5400000">
            <a:off x="4788792" y="4885631"/>
            <a:ext cx="16970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Δ</a:t>
            </a:r>
            <a:r>
              <a:rPr lang="en-US" altLang="ja-JP" sz="2000" b="0" i="1" dirty="0">
                <a:solidFill>
                  <a:srgbClr val="3333FF"/>
                </a:solidFill>
                <a:latin typeface="Times New Roman" panose="02020603050405020304" pitchFamily="18" charset="0"/>
                <a:cs typeface="Times New Roman" panose="02020603050405020304" pitchFamily="18" charset="0"/>
              </a:rPr>
              <a:t>M</a:t>
            </a:r>
            <a:r>
              <a:rPr lang="ja-JP" altLang="en-US" sz="2000" b="0" i="1" dirty="0">
                <a:solidFill>
                  <a:srgbClr val="3333FF"/>
                </a:solidFill>
                <a:latin typeface="Times New Roman" panose="02020603050405020304" pitchFamily="18" charset="0"/>
                <a:cs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 </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1</a:t>
            </a:r>
            <a:r>
              <a:rPr lang="en-US" altLang="ja-JP" sz="2000" b="0" dirty="0">
                <a:solidFill>
                  <a:srgbClr val="0000FF"/>
                </a:solidFill>
                <a:latin typeface="Symbol" panose="05050102010706020507" pitchFamily="18" charset="2"/>
              </a:rPr>
              <a:t>-</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2</a:t>
            </a:r>
            <a:endParaRPr lang="ja-JP" altLang="en-US" sz="2000" b="0"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コンテンツ プレースホルダ 2">
            <a:extLst>
              <a:ext uri="{FF2B5EF4-FFF2-40B4-BE49-F238E27FC236}">
                <a16:creationId xmlns:a16="http://schemas.microsoft.com/office/drawing/2014/main" id="{E6F22E42-3839-46CC-9541-040318459EA4}"/>
              </a:ext>
            </a:extLst>
          </p:cNvPr>
          <p:cNvSpPr>
            <a:spLocks noGrp="1" noChangeArrowheads="1"/>
          </p:cNvSpPr>
          <p:nvPr>
            <p:ph idx="1"/>
          </p:nvPr>
        </p:nvSpPr>
        <p:spPr>
          <a:xfrm>
            <a:off x="107950" y="990600"/>
            <a:ext cx="8959850" cy="4572000"/>
          </a:xfrm>
        </p:spPr>
        <p:txBody>
          <a:bodyPr/>
          <a:lstStyle/>
          <a:p>
            <a:pPr eaLnBrk="1" hangingPunct="1">
              <a:lnSpc>
                <a:spcPct val="120000"/>
              </a:lnSpc>
              <a:spcBef>
                <a:spcPts val="1800"/>
              </a:spcBef>
              <a:buFontTx/>
              <a:buBlip>
                <a:blip r:embed="rId3"/>
              </a:buBlip>
            </a:pPr>
            <a:r>
              <a:rPr lang="en-US" altLang="ja-JP" sz="2400" dirty="0"/>
              <a:t>Fellow of the Institute of Actuary of Japan since 2010 </a:t>
            </a:r>
          </a:p>
          <a:p>
            <a:pPr eaLnBrk="1" hangingPunct="1">
              <a:lnSpc>
                <a:spcPct val="120000"/>
              </a:lnSpc>
              <a:spcBef>
                <a:spcPts val="1800"/>
              </a:spcBef>
              <a:buFontTx/>
              <a:buBlip>
                <a:blip r:embed="rId3"/>
              </a:buBlip>
            </a:pPr>
            <a:r>
              <a:rPr lang="en-US" altLang="ja-JP" sz="2400" dirty="0" err="1"/>
              <a:t>Ph.D</a:t>
            </a:r>
            <a:r>
              <a:rPr lang="en-US" altLang="ja-JP" sz="2400" dirty="0"/>
              <a:t>, The Graduate University for Advanced Studies, 2012</a:t>
            </a:r>
          </a:p>
          <a:p>
            <a:pPr eaLnBrk="1" hangingPunct="1">
              <a:lnSpc>
                <a:spcPct val="120000"/>
              </a:lnSpc>
              <a:spcBef>
                <a:spcPts val="1800"/>
              </a:spcBef>
              <a:buFontTx/>
              <a:buBlip>
                <a:blip r:embed="rId3"/>
              </a:buBlip>
            </a:pPr>
            <a:r>
              <a:rPr lang="en-US" altLang="ja-JP" sz="2400" dirty="0"/>
              <a:t>2010-2013: Reserving actuary in non-life insurance (SOMPO)</a:t>
            </a:r>
          </a:p>
          <a:p>
            <a:pPr eaLnBrk="1" hangingPunct="1">
              <a:lnSpc>
                <a:spcPct val="120000"/>
              </a:lnSpc>
              <a:spcBef>
                <a:spcPts val="1800"/>
              </a:spcBef>
              <a:buBlip>
                <a:blip r:embed="rId3"/>
              </a:buBlip>
            </a:pPr>
            <a:r>
              <a:rPr lang="en-US" altLang="ja-JP" sz="2400" dirty="0"/>
              <a:t>2013-2017: Assistant professor, Tokyo Institute of Technology </a:t>
            </a:r>
          </a:p>
          <a:p>
            <a:pPr eaLnBrk="1" hangingPunct="1">
              <a:lnSpc>
                <a:spcPct val="120000"/>
              </a:lnSpc>
              <a:spcBef>
                <a:spcPts val="1800"/>
              </a:spcBef>
              <a:buBlip>
                <a:blip r:embed="rId3"/>
              </a:buBlip>
            </a:pPr>
            <a:r>
              <a:rPr lang="en-US" altLang="ja-JP" sz="2400" dirty="0"/>
              <a:t>2017-present: Assistant professor, ISM </a:t>
            </a:r>
          </a:p>
          <a:p>
            <a:pPr eaLnBrk="1" hangingPunct="1">
              <a:lnSpc>
                <a:spcPct val="120000"/>
              </a:lnSpc>
              <a:spcBef>
                <a:spcPts val="1800"/>
              </a:spcBef>
              <a:buFontTx/>
              <a:buBlip>
                <a:blip r:embed="rId3"/>
              </a:buBlip>
            </a:pPr>
            <a:r>
              <a:rPr lang="en-US" altLang="ja-JP" sz="2400" dirty="0"/>
              <a:t>Research theme:</a:t>
            </a:r>
          </a:p>
          <a:p>
            <a:pPr marL="914400" lvl="1" indent="-457200" eaLnBrk="1" hangingPunct="1">
              <a:lnSpc>
                <a:spcPct val="150000"/>
              </a:lnSpc>
              <a:buFontTx/>
              <a:buAutoNum type="arabicPeriod"/>
            </a:pPr>
            <a:r>
              <a:rPr lang="en-US" altLang="ja-JP" sz="2400" dirty="0"/>
              <a:t>Earthquake forecasting (main)</a:t>
            </a:r>
          </a:p>
          <a:p>
            <a:pPr marL="914400" lvl="1" indent="-457200" eaLnBrk="1" hangingPunct="1">
              <a:lnSpc>
                <a:spcPct val="150000"/>
              </a:lnSpc>
              <a:buFontTx/>
              <a:buAutoNum type="arabicPeriod"/>
            </a:pPr>
            <a:r>
              <a:rPr lang="en-US" altLang="ja-JP" sz="2400" dirty="0"/>
              <a:t>Sparse modeling</a:t>
            </a:r>
          </a:p>
          <a:p>
            <a:pPr marL="914400" lvl="1" indent="-457200" eaLnBrk="1" hangingPunct="1">
              <a:lnSpc>
                <a:spcPct val="150000"/>
              </a:lnSpc>
              <a:buFontTx/>
              <a:buAutoNum type="arabicPeriod"/>
            </a:pPr>
            <a:r>
              <a:rPr lang="en-US" altLang="ja-JP" sz="2400" dirty="0"/>
              <a:t>Mortality modeling (recently started)</a:t>
            </a:r>
          </a:p>
        </p:txBody>
      </p:sp>
      <p:sp>
        <p:nvSpPr>
          <p:cNvPr id="63491" name="スライド番号プレースホルダー 1031">
            <a:extLst>
              <a:ext uri="{FF2B5EF4-FFF2-40B4-BE49-F238E27FC236}">
                <a16:creationId xmlns:a16="http://schemas.microsoft.com/office/drawing/2014/main" id="{E8921FFC-AE8D-4250-8602-8433FB7EF4D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F5F5D6A-0F22-458D-ACCB-A79DA3CD2E14}" type="slidenum">
              <a:rPr lang="ja-JP" altLang="en-US" sz="1400" smtClean="0">
                <a:solidFill>
                  <a:srgbClr val="000000"/>
                </a:solidFill>
              </a:rPr>
              <a:pPr>
                <a:spcBef>
                  <a:spcPct val="0"/>
                </a:spcBef>
                <a:buFontTx/>
                <a:buNone/>
              </a:pPr>
              <a:t>2</a:t>
            </a:fld>
            <a:endParaRPr lang="ja-JP" altLang="en-US" sz="1400">
              <a:solidFill>
                <a:srgbClr val="000000"/>
              </a:solidFill>
            </a:endParaRPr>
          </a:p>
        </p:txBody>
      </p:sp>
      <p:sp>
        <p:nvSpPr>
          <p:cNvPr id="87" name="Rectangle 1">
            <a:extLst>
              <a:ext uri="{FF2B5EF4-FFF2-40B4-BE49-F238E27FC236}">
                <a16:creationId xmlns:a16="http://schemas.microsoft.com/office/drawing/2014/main" id="{F112CFA1-4453-44A8-B0A4-81EF308EA4F5}"/>
              </a:ext>
            </a:extLst>
          </p:cNvPr>
          <p:cNvSpPr>
            <a:spLocks noGrp="1" noChangeArrowheads="1"/>
          </p:cNvSpPr>
          <p:nvPr>
            <p:ph type="title"/>
          </p:nvPr>
        </p:nvSpPr>
        <p:spPr>
          <a:xfrm>
            <a:off x="533400" y="0"/>
            <a:ext cx="8070850"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My Profile</a:t>
            </a:r>
          </a:p>
        </p:txBody>
      </p:sp>
      <p:pic>
        <p:nvPicPr>
          <p:cNvPr id="1026" name="Picture 2" descr="The Institute of Actuaries of Japan">
            <a:extLst>
              <a:ext uri="{FF2B5EF4-FFF2-40B4-BE49-F238E27FC236}">
                <a16:creationId xmlns:a16="http://schemas.microsoft.com/office/drawing/2014/main" id="{4616CA75-6886-4FE2-8ED7-53B8051B5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4013"/>
            <a:ext cx="3152775"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5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8AF0D4B2-D219-4E99-98D5-E911B4446890}"/>
              </a:ext>
            </a:extLst>
          </p:cNvPr>
          <p:cNvPicPr>
            <a:picLocks noChangeAspect="1"/>
          </p:cNvPicPr>
          <p:nvPr/>
        </p:nvPicPr>
        <p:blipFill rotWithShape="1">
          <a:blip r:embed="rId3"/>
          <a:srcRect l="26039" r="50254" b="5884"/>
          <a:stretch/>
        </p:blipFill>
        <p:spPr>
          <a:xfrm>
            <a:off x="3050091" y="3795649"/>
            <a:ext cx="2505076" cy="2603758"/>
          </a:xfrm>
          <a:prstGeom prst="rect">
            <a:avLst/>
          </a:prstGeom>
        </p:spPr>
      </p:pic>
      <p:pic>
        <p:nvPicPr>
          <p:cNvPr id="36" name="図 35">
            <a:extLst>
              <a:ext uri="{FF2B5EF4-FFF2-40B4-BE49-F238E27FC236}">
                <a16:creationId xmlns:a16="http://schemas.microsoft.com/office/drawing/2014/main" id="{3F3065D4-4F27-490C-BF5C-946A85F581A9}"/>
              </a:ext>
            </a:extLst>
          </p:cNvPr>
          <p:cNvPicPr>
            <a:picLocks noChangeAspect="1"/>
          </p:cNvPicPr>
          <p:nvPr/>
        </p:nvPicPr>
        <p:blipFill rotWithShape="1">
          <a:blip r:embed="rId3"/>
          <a:srcRect l="1302" r="74991" b="4767"/>
          <a:stretch/>
        </p:blipFill>
        <p:spPr>
          <a:xfrm>
            <a:off x="323513" y="3790771"/>
            <a:ext cx="2505076" cy="2634661"/>
          </a:xfrm>
          <a:prstGeom prst="rect">
            <a:avLst/>
          </a:prstGeom>
        </p:spPr>
      </p:pic>
      <p:pic>
        <p:nvPicPr>
          <p:cNvPr id="34" name="図 33">
            <a:extLst>
              <a:ext uri="{FF2B5EF4-FFF2-40B4-BE49-F238E27FC236}">
                <a16:creationId xmlns:a16="http://schemas.microsoft.com/office/drawing/2014/main" id="{A92B7E25-2523-4B76-B6E7-B8B8A28258C1}"/>
              </a:ext>
            </a:extLst>
          </p:cNvPr>
          <p:cNvPicPr>
            <a:picLocks noChangeAspect="1"/>
          </p:cNvPicPr>
          <p:nvPr/>
        </p:nvPicPr>
        <p:blipFill rotWithShape="1">
          <a:blip r:embed="rId3"/>
          <a:srcRect l="51160" r="25133" b="4992"/>
          <a:stretch/>
        </p:blipFill>
        <p:spPr>
          <a:xfrm>
            <a:off x="5852762" y="3770970"/>
            <a:ext cx="2505076" cy="2628437"/>
          </a:xfrm>
          <a:prstGeom prst="rect">
            <a:avLst/>
          </a:prstGeom>
        </p:spPr>
      </p:pic>
      <p:sp>
        <p:nvSpPr>
          <p:cNvPr id="7171" name="コンテンツ プレースホルダ 2">
            <a:extLst>
              <a:ext uri="{FF2B5EF4-FFF2-40B4-BE49-F238E27FC236}">
                <a16:creationId xmlns:a16="http://schemas.microsoft.com/office/drawing/2014/main" id="{3DCEEDEB-F225-4D79-BB4D-4D1EF26AA529}"/>
              </a:ext>
            </a:extLst>
          </p:cNvPr>
          <p:cNvSpPr>
            <a:spLocks noGrp="1"/>
          </p:cNvSpPr>
          <p:nvPr>
            <p:ph idx="1"/>
          </p:nvPr>
        </p:nvSpPr>
        <p:spPr>
          <a:xfrm>
            <a:off x="228600" y="1058863"/>
            <a:ext cx="8880475" cy="1989137"/>
          </a:xfrm>
        </p:spPr>
        <p:txBody>
          <a:bodyPr/>
          <a:lstStyle/>
          <a:p>
            <a:pPr eaLnBrk="1" hangingPunct="1">
              <a:lnSpc>
                <a:spcPct val="120000"/>
              </a:lnSpc>
              <a:spcBef>
                <a:spcPts val="1800"/>
              </a:spcBef>
              <a:buFontTx/>
              <a:buBlip>
                <a:blip r:embed="rId4"/>
              </a:buBlip>
              <a:defRPr/>
            </a:pPr>
            <a:r>
              <a:rPr lang="en-US" altLang="ja-JP" sz="2400" dirty="0"/>
              <a:t>The smaller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gives the higher log odds ratio because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 is the</a:t>
            </a:r>
            <a:r>
              <a:rPr lang="en-US" altLang="ja-JP" sz="2400" i="1" dirty="0">
                <a:latin typeface="Times New Roman" panose="02020603050405020304" pitchFamily="18" charset="0"/>
                <a:cs typeface="Times New Roman" panose="02020603050405020304" pitchFamily="18" charset="0"/>
              </a:rPr>
              <a:t> </a:t>
            </a:r>
            <a:r>
              <a:rPr lang="en-US" altLang="ja-JP" sz="2400" dirty="0"/>
              <a:t>minimum magnitude of the target event </a:t>
            </a:r>
            <a:r>
              <a:rPr lang="en-US" altLang="ja-JP" sz="2400" i="1" dirty="0" err="1">
                <a:latin typeface="Times New Roman" panose="02020603050405020304" pitchFamily="18" charset="0"/>
                <a:cs typeface="Times New Roman" panose="02020603050405020304" pitchFamily="18" charset="0"/>
              </a:rPr>
              <a:t>M</a:t>
            </a:r>
            <a:r>
              <a:rPr lang="en-US" altLang="ja-JP" sz="2400" i="1" baseline="-25000" dirty="0" err="1">
                <a:latin typeface="Times New Roman" panose="02020603050405020304" pitchFamily="18" charset="0"/>
                <a:cs typeface="Times New Roman" panose="02020603050405020304" pitchFamily="18" charset="0"/>
              </a:rPr>
              <a:t>target</a:t>
            </a:r>
            <a:r>
              <a:rPr lang="en-US" altLang="ja-JP"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&gt;</a:t>
            </a:r>
            <a:r>
              <a:rPr lang="en-US" altLang="ja-JP" sz="2400" i="1" dirty="0">
                <a:latin typeface="Times New Roman" panose="02020603050405020304" pitchFamily="18" charset="0"/>
                <a:cs typeface="Times New Roman" panose="02020603050405020304" pitchFamily="18" charset="0"/>
              </a:rPr>
              <a:t> 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a:t>
            </a:r>
          </a:p>
          <a:p>
            <a:pPr eaLnBrk="1" hangingPunct="1">
              <a:lnSpc>
                <a:spcPct val="120000"/>
              </a:lnSpc>
              <a:spcBef>
                <a:spcPts val="1800"/>
              </a:spcBef>
              <a:buFontTx/>
              <a:buBlip>
                <a:blip r:embed="rId4"/>
              </a:buBlip>
              <a:defRPr/>
            </a:pPr>
            <a:r>
              <a:rPr lang="en-US" altLang="ja-JP" sz="2400" dirty="0"/>
              <a:t>Within the same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 log odds ratio is higher as the time duration </a:t>
            </a:r>
            <a:r>
              <a:rPr lang="en-US" altLang="ja-JP" sz="2400" i="1" dirty="0">
                <a:latin typeface="Times New Roman" panose="02020603050405020304" pitchFamily="18" charset="0"/>
                <a:cs typeface="Times New Roman" panose="02020603050405020304" pitchFamily="18" charset="0"/>
              </a:rPr>
              <a:t>T</a:t>
            </a:r>
            <a:r>
              <a:rPr lang="en-US" altLang="ja-JP" sz="2400" baseline="-25000" dirty="0">
                <a:latin typeface="Times New Roman" panose="02020603050405020304" pitchFamily="18" charset="0"/>
                <a:cs typeface="Times New Roman" panose="02020603050405020304" pitchFamily="18" charset="0"/>
              </a:rPr>
              <a:t>  </a:t>
            </a:r>
            <a:r>
              <a:rPr lang="en-US" altLang="ja-JP" sz="2400" dirty="0"/>
              <a:t>gets shorter. </a:t>
            </a:r>
          </a:p>
        </p:txBody>
      </p:sp>
      <p:sp>
        <p:nvSpPr>
          <p:cNvPr id="75779" name="スライド番号プレースホルダー 1031">
            <a:extLst>
              <a:ext uri="{FF2B5EF4-FFF2-40B4-BE49-F238E27FC236}">
                <a16:creationId xmlns:a16="http://schemas.microsoft.com/office/drawing/2014/main" id="{0B17E03E-E4D8-47DE-82A0-B3A64063E9EA}"/>
              </a:ext>
            </a:extLst>
          </p:cNvPr>
          <p:cNvSpPr>
            <a:spLocks noGrp="1" noChangeArrowheads="1"/>
          </p:cNvSpPr>
          <p:nvPr>
            <p:ph type="sldNum" sz="quarter" idx="12"/>
          </p:nvPr>
        </p:nvSpPr>
        <p:spPr>
          <a:xfrm>
            <a:off x="6997700" y="637063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4249ED0-5668-46CC-A83C-3F7CB421ADDD}" type="slidenum">
              <a:rPr lang="ja-JP" altLang="en-US" sz="1400" smtClean="0">
                <a:solidFill>
                  <a:srgbClr val="000000"/>
                </a:solidFill>
              </a:rPr>
              <a:pPr>
                <a:spcBef>
                  <a:spcPct val="0"/>
                </a:spcBef>
                <a:buFontTx/>
                <a:buNone/>
              </a:pPr>
              <a:t>20</a:t>
            </a:fld>
            <a:endParaRPr lang="ja-JP" altLang="en-US" sz="1400">
              <a:solidFill>
                <a:srgbClr val="000000"/>
              </a:solidFill>
            </a:endParaRPr>
          </a:p>
        </p:txBody>
      </p:sp>
      <p:sp>
        <p:nvSpPr>
          <p:cNvPr id="87" name="Rectangle 1">
            <a:extLst>
              <a:ext uri="{FF2B5EF4-FFF2-40B4-BE49-F238E27FC236}">
                <a16:creationId xmlns:a16="http://schemas.microsoft.com/office/drawing/2014/main" id="{0D23A840-C98F-45D5-B936-45C835192ADD}"/>
              </a:ext>
            </a:extLst>
          </p:cNvPr>
          <p:cNvSpPr>
            <a:spLocks noGrp="1" noChangeArrowheads="1"/>
          </p:cNvSpPr>
          <p:nvPr>
            <p:ph type="title"/>
          </p:nvPr>
        </p:nvSpPr>
        <p:spPr>
          <a:xfrm>
            <a:off x="376238" y="4763"/>
            <a:ext cx="8228012" cy="1062037"/>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a:t>
            </a:r>
            <a:r>
              <a:rPr lang="en-US" altLang="ja-JP" sz="2800" b="1" dirty="0" err="1">
                <a:solidFill>
                  <a:schemeClr val="accent2">
                    <a:lumMod val="75000"/>
                  </a:schemeClr>
                </a:solidFill>
              </a:rPr>
              <a:t>Multiplet</a:t>
            </a:r>
            <a:r>
              <a:rPr lang="en-US" altLang="ja-JP" sz="2800" b="1" dirty="0">
                <a:solidFill>
                  <a:schemeClr val="accent2">
                    <a:lumMod val="75000"/>
                  </a:schemeClr>
                </a:solidFill>
              </a:rPr>
              <a:t>)</a:t>
            </a:r>
          </a:p>
        </p:txBody>
      </p:sp>
      <p:pic>
        <p:nvPicPr>
          <p:cNvPr id="75784" name="図 8">
            <a:extLst>
              <a:ext uri="{FF2B5EF4-FFF2-40B4-BE49-F238E27FC236}">
                <a16:creationId xmlns:a16="http://schemas.microsoft.com/office/drawing/2014/main" id="{4BA06835-AED7-40D9-97E3-E16F926CD7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438" r="4754"/>
          <a:stretch/>
        </p:blipFill>
        <p:spPr bwMode="auto">
          <a:xfrm>
            <a:off x="8313234" y="3429001"/>
            <a:ext cx="533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正方形/長方形 13">
            <a:extLst>
              <a:ext uri="{FF2B5EF4-FFF2-40B4-BE49-F238E27FC236}">
                <a16:creationId xmlns:a16="http://schemas.microsoft.com/office/drawing/2014/main" id="{4B2E82FB-5A55-462A-A995-45DD53D40A9B}"/>
              </a:ext>
            </a:extLst>
          </p:cNvPr>
          <p:cNvSpPr>
            <a:spLocks noChangeArrowheads="1"/>
          </p:cNvSpPr>
          <p:nvPr/>
        </p:nvSpPr>
        <p:spPr bwMode="auto">
          <a:xfrm>
            <a:off x="1395413" y="642778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7" name="正方形/長方形 14">
            <a:extLst>
              <a:ext uri="{FF2B5EF4-FFF2-40B4-BE49-F238E27FC236}">
                <a16:creationId xmlns:a16="http://schemas.microsoft.com/office/drawing/2014/main" id="{CCFEC7AE-1B24-4805-BEDA-995578716980}"/>
              </a:ext>
            </a:extLst>
          </p:cNvPr>
          <p:cNvSpPr>
            <a:spLocks noChangeArrowheads="1"/>
          </p:cNvSpPr>
          <p:nvPr/>
        </p:nvSpPr>
        <p:spPr bwMode="auto">
          <a:xfrm>
            <a:off x="4119563" y="6442075"/>
            <a:ext cx="7858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8" name="正方形/長方形 15">
            <a:extLst>
              <a:ext uri="{FF2B5EF4-FFF2-40B4-BE49-F238E27FC236}">
                <a16:creationId xmlns:a16="http://schemas.microsoft.com/office/drawing/2014/main" id="{6DD1360C-ECD2-413F-9DE6-9F55C086E092}"/>
              </a:ext>
            </a:extLst>
          </p:cNvPr>
          <p:cNvSpPr>
            <a:spLocks noChangeArrowheads="1"/>
          </p:cNvSpPr>
          <p:nvPr/>
        </p:nvSpPr>
        <p:spPr bwMode="auto">
          <a:xfrm>
            <a:off x="6889750" y="644683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91" name="コンテンツ プレースホルダ 2">
            <a:extLst>
              <a:ext uri="{FF2B5EF4-FFF2-40B4-BE49-F238E27FC236}">
                <a16:creationId xmlns:a16="http://schemas.microsoft.com/office/drawing/2014/main" id="{D78C61C4-E45F-48CE-A53F-16434C75089B}"/>
              </a:ext>
            </a:extLst>
          </p:cNvPr>
          <p:cNvSpPr txBox="1">
            <a:spLocks/>
          </p:cNvSpPr>
          <p:nvPr/>
        </p:nvSpPr>
        <p:spPr bwMode="auto">
          <a:xfrm>
            <a:off x="631825" y="3276600"/>
            <a:ext cx="8207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i="1" dirty="0">
                <a:solidFill>
                  <a:srgbClr val="0000FF"/>
                </a:solidFill>
                <a:latin typeface="Times New Roman" panose="02020603050405020304" pitchFamily="18" charset="0"/>
              </a:rPr>
              <a:t> f</a:t>
            </a:r>
            <a:r>
              <a:rPr lang="en-US" altLang="ja-JP" sz="2400" b="0" baseline="-25000" dirty="0">
                <a:solidFill>
                  <a:srgbClr val="0000FF"/>
                </a:solidFill>
                <a:latin typeface="Times New Roman" panose="02020603050405020304" pitchFamily="18" charset="0"/>
              </a:rPr>
              <a:t>2</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=2,</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T</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2</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=4,</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T</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2</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=8,</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T</a:t>
            </a:r>
            <a:r>
              <a:rPr lang="en-US" altLang="ja-JP" sz="2400" b="0" dirty="0">
                <a:solidFill>
                  <a:srgbClr val="0000FF"/>
                </a:solidFill>
                <a:latin typeface="Times New Roman" panose="02020603050405020304" pitchFamily="18" charset="0"/>
              </a:rPr>
              <a:t>)</a:t>
            </a:r>
            <a:endParaRPr lang="en-US" altLang="ja-JP" sz="1000" b="0" dirty="0">
              <a:solidFill>
                <a:srgbClr val="0000FF"/>
              </a:solidFill>
            </a:endParaRPr>
          </a:p>
        </p:txBody>
      </p:sp>
      <p:sp>
        <p:nvSpPr>
          <p:cNvPr id="22" name="正方形/長方形 21">
            <a:extLst>
              <a:ext uri="{FF2B5EF4-FFF2-40B4-BE49-F238E27FC236}">
                <a16:creationId xmlns:a16="http://schemas.microsoft.com/office/drawing/2014/main" id="{2633AEBD-7961-47DD-A796-7C4735FFA7C0}"/>
              </a:ext>
            </a:extLst>
          </p:cNvPr>
          <p:cNvSpPr/>
          <p:nvPr/>
        </p:nvSpPr>
        <p:spPr>
          <a:xfrm rot="16200000">
            <a:off x="7998230" y="4918045"/>
            <a:ext cx="1883686" cy="400110"/>
          </a:xfrm>
          <a:prstGeom prst="rect">
            <a:avLst/>
          </a:prstGeom>
        </p:spPr>
        <p:txBody>
          <a:bodyPr wrap="square">
            <a:spAutoFit/>
          </a:bodyPr>
          <a:lstStyle/>
          <a:p>
            <a:r>
              <a:rPr lang="en-US" altLang="ja-JP" sz="2000" b="0" dirty="0">
                <a:solidFill>
                  <a:srgbClr val="3333FF"/>
                </a:solidFill>
                <a:latin typeface="Times New Roman" panose="02020603050405020304" pitchFamily="18" charset="0"/>
                <a:cs typeface="Times New Roman" panose="02020603050405020304" pitchFamily="18" charset="0"/>
              </a:rPr>
              <a:t>log</a:t>
            </a:r>
            <a:r>
              <a:rPr lang="en-US" altLang="ja-JP" sz="2000" b="0" i="1" baseline="-25000" dirty="0">
                <a:solidFill>
                  <a:srgbClr val="3333FF"/>
                </a:solidFill>
                <a:latin typeface="Times New Roman" panose="02020603050405020304" pitchFamily="18" charset="0"/>
                <a:cs typeface="Times New Roman" panose="02020603050405020304" pitchFamily="18" charset="0"/>
              </a:rPr>
              <a:t>e</a:t>
            </a:r>
            <a:r>
              <a:rPr lang="en-US" altLang="ja-JP" sz="2000" b="0" dirty="0">
                <a:solidFill>
                  <a:srgbClr val="3333FF"/>
                </a:solidFill>
                <a:cs typeface="Arial" panose="020B0604020202020204" pitchFamily="34" charset="0"/>
              </a:rPr>
              <a:t> odds ratio</a:t>
            </a:r>
            <a:endParaRPr lang="ja-JP" altLang="en-US" sz="2000" b="0" dirty="0">
              <a:solidFill>
                <a:srgbClr val="3333FF"/>
              </a:solidFill>
            </a:endParaRPr>
          </a:p>
        </p:txBody>
      </p:sp>
      <p:sp>
        <p:nvSpPr>
          <p:cNvPr id="21" name="正方形/長方形 16">
            <a:extLst>
              <a:ext uri="{FF2B5EF4-FFF2-40B4-BE49-F238E27FC236}">
                <a16:creationId xmlns:a16="http://schemas.microsoft.com/office/drawing/2014/main" id="{B4C3CD55-38D3-4CF4-AE49-63E62A429E54}"/>
              </a:ext>
            </a:extLst>
          </p:cNvPr>
          <p:cNvSpPr>
            <a:spLocks noChangeArrowheads="1"/>
          </p:cNvSpPr>
          <p:nvPr/>
        </p:nvSpPr>
        <p:spPr bwMode="auto">
          <a:xfrm rot="-5400000">
            <a:off x="-313010" y="4957763"/>
            <a:ext cx="9302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T </a:t>
            </a:r>
            <a:r>
              <a:rPr lang="en-US" altLang="ja-JP" sz="2000" b="0" dirty="0">
                <a:solidFill>
                  <a:srgbClr val="0000FF"/>
                </a:solidFill>
                <a:latin typeface="Times New Roman" panose="02020603050405020304" pitchFamily="18" charset="0"/>
              </a:rPr>
              <a:t>(days)</a:t>
            </a:r>
            <a:endParaRPr lang="ja-JP" altLang="en-US" sz="2000" b="0" dirty="0">
              <a:solidFill>
                <a:srgbClr val="0000FF"/>
              </a:solidFill>
            </a:endParaRPr>
          </a:p>
        </p:txBody>
      </p:sp>
      <p:sp>
        <p:nvSpPr>
          <p:cNvPr id="25" name="正方形/長方形 16">
            <a:extLst>
              <a:ext uri="{FF2B5EF4-FFF2-40B4-BE49-F238E27FC236}">
                <a16:creationId xmlns:a16="http://schemas.microsoft.com/office/drawing/2014/main" id="{F718B7B0-0B19-4F66-9509-4C60786FA4AA}"/>
              </a:ext>
            </a:extLst>
          </p:cNvPr>
          <p:cNvSpPr>
            <a:spLocks noChangeArrowheads="1"/>
          </p:cNvSpPr>
          <p:nvPr/>
        </p:nvSpPr>
        <p:spPr bwMode="auto">
          <a:xfrm rot="-5400000">
            <a:off x="2399139" y="4951916"/>
            <a:ext cx="9302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T </a:t>
            </a:r>
            <a:r>
              <a:rPr lang="en-US" altLang="ja-JP" sz="2000" b="0" dirty="0">
                <a:solidFill>
                  <a:srgbClr val="0000FF"/>
                </a:solidFill>
                <a:latin typeface="Times New Roman" panose="02020603050405020304" pitchFamily="18" charset="0"/>
              </a:rPr>
              <a:t>(days)</a:t>
            </a:r>
            <a:endParaRPr lang="ja-JP" altLang="en-US" sz="2000" b="0" dirty="0">
              <a:solidFill>
                <a:srgbClr val="0000FF"/>
              </a:solidFill>
            </a:endParaRPr>
          </a:p>
        </p:txBody>
      </p:sp>
      <p:sp>
        <p:nvSpPr>
          <p:cNvPr id="33" name="正方形/長方形 16">
            <a:extLst>
              <a:ext uri="{FF2B5EF4-FFF2-40B4-BE49-F238E27FC236}">
                <a16:creationId xmlns:a16="http://schemas.microsoft.com/office/drawing/2014/main" id="{C5F508B5-1A54-4A14-A63F-467E5AD044D1}"/>
              </a:ext>
            </a:extLst>
          </p:cNvPr>
          <p:cNvSpPr>
            <a:spLocks noChangeArrowheads="1"/>
          </p:cNvSpPr>
          <p:nvPr/>
        </p:nvSpPr>
        <p:spPr bwMode="auto">
          <a:xfrm rot="-5400000">
            <a:off x="5186943" y="4951916"/>
            <a:ext cx="9302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T </a:t>
            </a:r>
            <a:r>
              <a:rPr lang="en-US" altLang="ja-JP" sz="2000" b="0" dirty="0">
                <a:solidFill>
                  <a:srgbClr val="0000FF"/>
                </a:solidFill>
                <a:latin typeface="Times New Roman" panose="02020603050405020304" pitchFamily="18" charset="0"/>
              </a:rPr>
              <a:t>(days)</a:t>
            </a:r>
            <a:endParaRPr lang="ja-JP" altLang="en-US" sz="2000" b="0" dirty="0">
              <a:solidFill>
                <a:srgbClr val="0000FF"/>
              </a:solidFill>
            </a:endParaRPr>
          </a:p>
        </p:txBody>
      </p:sp>
    </p:spTree>
    <p:extLst>
      <p:ext uri="{BB962C8B-B14F-4D97-AF65-F5344CB8AC3E}">
        <p14:creationId xmlns:p14="http://schemas.microsoft.com/office/powerpoint/2010/main" val="66244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0A6ACF35-9130-496F-8802-13604407631A}"/>
              </a:ext>
            </a:extLst>
          </p:cNvPr>
          <p:cNvPicPr>
            <a:picLocks noChangeAspect="1"/>
          </p:cNvPicPr>
          <p:nvPr/>
        </p:nvPicPr>
        <p:blipFill rotWithShape="1">
          <a:blip r:embed="rId3"/>
          <a:srcRect l="1313" r="75278" b="5399"/>
          <a:stretch/>
        </p:blipFill>
        <p:spPr>
          <a:xfrm>
            <a:off x="300979" y="3795649"/>
            <a:ext cx="2523789" cy="2670239"/>
          </a:xfrm>
          <a:prstGeom prst="rect">
            <a:avLst/>
          </a:prstGeom>
        </p:spPr>
      </p:pic>
      <p:pic>
        <p:nvPicPr>
          <p:cNvPr id="18" name="図 17">
            <a:extLst>
              <a:ext uri="{FF2B5EF4-FFF2-40B4-BE49-F238E27FC236}">
                <a16:creationId xmlns:a16="http://schemas.microsoft.com/office/drawing/2014/main" id="{4031E73D-3FF7-43D5-AA6C-7DA5A77D1CDC}"/>
              </a:ext>
            </a:extLst>
          </p:cNvPr>
          <p:cNvPicPr>
            <a:picLocks noChangeAspect="1"/>
          </p:cNvPicPr>
          <p:nvPr/>
        </p:nvPicPr>
        <p:blipFill rotWithShape="1">
          <a:blip r:embed="rId3"/>
          <a:srcRect l="26100" r="49919" b="5399"/>
          <a:stretch/>
        </p:blipFill>
        <p:spPr>
          <a:xfrm>
            <a:off x="3008970" y="3822468"/>
            <a:ext cx="2585432" cy="2670239"/>
          </a:xfrm>
          <a:prstGeom prst="rect">
            <a:avLst/>
          </a:prstGeom>
        </p:spPr>
      </p:pic>
      <p:pic>
        <p:nvPicPr>
          <p:cNvPr id="17" name="図 16">
            <a:extLst>
              <a:ext uri="{FF2B5EF4-FFF2-40B4-BE49-F238E27FC236}">
                <a16:creationId xmlns:a16="http://schemas.microsoft.com/office/drawing/2014/main" id="{79596994-516B-4F4C-B11B-E35DEDAA0589}"/>
              </a:ext>
            </a:extLst>
          </p:cNvPr>
          <p:cNvPicPr>
            <a:picLocks noChangeAspect="1"/>
          </p:cNvPicPr>
          <p:nvPr/>
        </p:nvPicPr>
        <p:blipFill rotWithShape="1">
          <a:blip r:embed="rId3"/>
          <a:srcRect l="51144" r="25270"/>
          <a:stretch/>
        </p:blipFill>
        <p:spPr>
          <a:xfrm>
            <a:off x="5798634" y="3834586"/>
            <a:ext cx="2542810" cy="2822639"/>
          </a:xfrm>
          <a:prstGeom prst="rect">
            <a:avLst/>
          </a:prstGeom>
        </p:spPr>
      </p:pic>
      <p:sp>
        <p:nvSpPr>
          <p:cNvPr id="7171" name="コンテンツ プレースホルダ 2">
            <a:extLst>
              <a:ext uri="{FF2B5EF4-FFF2-40B4-BE49-F238E27FC236}">
                <a16:creationId xmlns:a16="http://schemas.microsoft.com/office/drawing/2014/main" id="{3DCEEDEB-F225-4D79-BB4D-4D1EF26AA529}"/>
              </a:ext>
            </a:extLst>
          </p:cNvPr>
          <p:cNvSpPr>
            <a:spLocks noGrp="1"/>
          </p:cNvSpPr>
          <p:nvPr>
            <p:ph idx="1"/>
          </p:nvPr>
        </p:nvSpPr>
        <p:spPr>
          <a:xfrm>
            <a:off x="228600" y="1058863"/>
            <a:ext cx="8880475" cy="1989137"/>
          </a:xfrm>
        </p:spPr>
        <p:txBody>
          <a:bodyPr/>
          <a:lstStyle/>
          <a:p>
            <a:pPr eaLnBrk="1" hangingPunct="1">
              <a:lnSpc>
                <a:spcPct val="120000"/>
              </a:lnSpc>
              <a:spcBef>
                <a:spcPts val="1800"/>
              </a:spcBef>
              <a:buFontTx/>
              <a:buBlip>
                <a:blip r:embed="rId4"/>
              </a:buBlip>
              <a:defRPr/>
            </a:pPr>
            <a:r>
              <a:rPr lang="en-US" altLang="ja-JP" sz="2400" dirty="0"/>
              <a:t>The smaller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gives the higher log odds ratio because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 is the</a:t>
            </a:r>
            <a:r>
              <a:rPr lang="en-US" altLang="ja-JP" sz="2400" i="1" dirty="0">
                <a:latin typeface="Times New Roman" panose="02020603050405020304" pitchFamily="18" charset="0"/>
                <a:cs typeface="Times New Roman" panose="02020603050405020304" pitchFamily="18" charset="0"/>
              </a:rPr>
              <a:t> </a:t>
            </a:r>
            <a:r>
              <a:rPr lang="en-US" altLang="ja-JP" sz="2400" dirty="0"/>
              <a:t>minimum magnitude of the target event </a:t>
            </a:r>
            <a:r>
              <a:rPr lang="en-US" altLang="ja-JP" sz="2400" i="1" dirty="0" err="1">
                <a:latin typeface="Times New Roman" panose="02020603050405020304" pitchFamily="18" charset="0"/>
                <a:cs typeface="Times New Roman" panose="02020603050405020304" pitchFamily="18" charset="0"/>
              </a:rPr>
              <a:t>M</a:t>
            </a:r>
            <a:r>
              <a:rPr lang="en-US" altLang="ja-JP" sz="2400" i="1" baseline="-25000" dirty="0" err="1">
                <a:latin typeface="Times New Roman" panose="02020603050405020304" pitchFamily="18" charset="0"/>
                <a:cs typeface="Times New Roman" panose="02020603050405020304" pitchFamily="18" charset="0"/>
              </a:rPr>
              <a:t>target</a:t>
            </a:r>
            <a:r>
              <a:rPr lang="en-US" altLang="ja-JP"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&gt;</a:t>
            </a:r>
            <a:r>
              <a:rPr lang="en-US" altLang="ja-JP" sz="2400" i="1" dirty="0">
                <a:latin typeface="Times New Roman" panose="02020603050405020304" pitchFamily="18" charset="0"/>
                <a:cs typeface="Times New Roman" panose="02020603050405020304" pitchFamily="18" charset="0"/>
              </a:rPr>
              <a:t> 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a:t>
            </a:r>
          </a:p>
          <a:p>
            <a:pPr eaLnBrk="1" hangingPunct="1">
              <a:lnSpc>
                <a:spcPct val="120000"/>
              </a:lnSpc>
              <a:spcBef>
                <a:spcPts val="1800"/>
              </a:spcBef>
              <a:buFontTx/>
              <a:buBlip>
                <a:blip r:embed="rId4"/>
              </a:buBlip>
              <a:defRPr/>
            </a:pPr>
            <a:r>
              <a:rPr lang="en-US" altLang="ja-JP" sz="2400" dirty="0"/>
              <a:t>Within the same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 log odds ratio is slightly higher as the mean distance </a:t>
            </a:r>
            <a:r>
              <a:rPr lang="en-US" altLang="ja-JP" sz="2400" i="1" dirty="0">
                <a:latin typeface="Times New Roman" panose="02020603050405020304" pitchFamily="18" charset="0"/>
                <a:cs typeface="Times New Roman" panose="02020603050405020304" pitchFamily="18" charset="0"/>
              </a:rPr>
              <a:t>D</a:t>
            </a:r>
            <a:r>
              <a:rPr lang="en-US" altLang="ja-JP" sz="2400" baseline="-25000" dirty="0">
                <a:latin typeface="Times New Roman" panose="02020603050405020304" pitchFamily="18" charset="0"/>
                <a:cs typeface="Times New Roman" panose="02020603050405020304" pitchFamily="18" charset="0"/>
              </a:rPr>
              <a:t>  </a:t>
            </a:r>
            <a:r>
              <a:rPr lang="en-US" altLang="ja-JP" sz="2400" dirty="0"/>
              <a:t>gets longer. </a:t>
            </a:r>
          </a:p>
        </p:txBody>
      </p:sp>
      <p:sp>
        <p:nvSpPr>
          <p:cNvPr id="75779" name="スライド番号プレースホルダー 1031">
            <a:extLst>
              <a:ext uri="{FF2B5EF4-FFF2-40B4-BE49-F238E27FC236}">
                <a16:creationId xmlns:a16="http://schemas.microsoft.com/office/drawing/2014/main" id="{0B17E03E-E4D8-47DE-82A0-B3A64063E9EA}"/>
              </a:ext>
            </a:extLst>
          </p:cNvPr>
          <p:cNvSpPr>
            <a:spLocks noGrp="1" noChangeArrowheads="1"/>
          </p:cNvSpPr>
          <p:nvPr>
            <p:ph type="sldNum" sz="quarter" idx="12"/>
          </p:nvPr>
        </p:nvSpPr>
        <p:spPr>
          <a:xfrm>
            <a:off x="6997700" y="637063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4249ED0-5668-46CC-A83C-3F7CB421ADDD}" type="slidenum">
              <a:rPr lang="ja-JP" altLang="en-US" sz="1400" smtClean="0">
                <a:solidFill>
                  <a:srgbClr val="000000"/>
                </a:solidFill>
              </a:rPr>
              <a:pPr>
                <a:spcBef>
                  <a:spcPct val="0"/>
                </a:spcBef>
                <a:buFontTx/>
                <a:buNone/>
              </a:pPr>
              <a:t>21</a:t>
            </a:fld>
            <a:endParaRPr lang="ja-JP" altLang="en-US" sz="1400">
              <a:solidFill>
                <a:srgbClr val="000000"/>
              </a:solidFill>
            </a:endParaRPr>
          </a:p>
        </p:txBody>
      </p:sp>
      <p:sp>
        <p:nvSpPr>
          <p:cNvPr id="87" name="Rectangle 1">
            <a:extLst>
              <a:ext uri="{FF2B5EF4-FFF2-40B4-BE49-F238E27FC236}">
                <a16:creationId xmlns:a16="http://schemas.microsoft.com/office/drawing/2014/main" id="{0D23A840-C98F-45D5-B936-45C835192ADD}"/>
              </a:ext>
            </a:extLst>
          </p:cNvPr>
          <p:cNvSpPr>
            <a:spLocks noGrp="1" noChangeArrowheads="1"/>
          </p:cNvSpPr>
          <p:nvPr>
            <p:ph type="title"/>
          </p:nvPr>
        </p:nvSpPr>
        <p:spPr>
          <a:xfrm>
            <a:off x="376238" y="4763"/>
            <a:ext cx="8228012" cy="1062037"/>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a:t>
            </a:r>
            <a:r>
              <a:rPr lang="en-US" altLang="ja-JP" sz="2800" b="1" dirty="0" err="1">
                <a:solidFill>
                  <a:schemeClr val="accent2">
                    <a:lumMod val="75000"/>
                  </a:schemeClr>
                </a:solidFill>
              </a:rPr>
              <a:t>Multiplet</a:t>
            </a:r>
            <a:r>
              <a:rPr lang="en-US" altLang="ja-JP" sz="2800" b="1" dirty="0">
                <a:solidFill>
                  <a:schemeClr val="accent2">
                    <a:lumMod val="75000"/>
                  </a:schemeClr>
                </a:solidFill>
              </a:rPr>
              <a:t>)</a:t>
            </a:r>
          </a:p>
        </p:txBody>
      </p:sp>
      <p:pic>
        <p:nvPicPr>
          <p:cNvPr id="75784" name="図 8">
            <a:extLst>
              <a:ext uri="{FF2B5EF4-FFF2-40B4-BE49-F238E27FC236}">
                <a16:creationId xmlns:a16="http://schemas.microsoft.com/office/drawing/2014/main" id="{4BA06835-AED7-40D9-97E3-E16F926CD7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438" r="4754"/>
          <a:stretch/>
        </p:blipFill>
        <p:spPr bwMode="auto">
          <a:xfrm>
            <a:off x="8313234" y="3429001"/>
            <a:ext cx="533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正方形/長方形 13">
            <a:extLst>
              <a:ext uri="{FF2B5EF4-FFF2-40B4-BE49-F238E27FC236}">
                <a16:creationId xmlns:a16="http://schemas.microsoft.com/office/drawing/2014/main" id="{4B2E82FB-5A55-462A-A995-45DD53D40A9B}"/>
              </a:ext>
            </a:extLst>
          </p:cNvPr>
          <p:cNvSpPr>
            <a:spLocks noChangeArrowheads="1"/>
          </p:cNvSpPr>
          <p:nvPr/>
        </p:nvSpPr>
        <p:spPr bwMode="auto">
          <a:xfrm>
            <a:off x="1395413" y="642778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7" name="正方形/長方形 14">
            <a:extLst>
              <a:ext uri="{FF2B5EF4-FFF2-40B4-BE49-F238E27FC236}">
                <a16:creationId xmlns:a16="http://schemas.microsoft.com/office/drawing/2014/main" id="{CCFEC7AE-1B24-4805-BEDA-995578716980}"/>
              </a:ext>
            </a:extLst>
          </p:cNvPr>
          <p:cNvSpPr>
            <a:spLocks noChangeArrowheads="1"/>
          </p:cNvSpPr>
          <p:nvPr/>
        </p:nvSpPr>
        <p:spPr bwMode="auto">
          <a:xfrm>
            <a:off x="4119563" y="6442075"/>
            <a:ext cx="7858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8" name="正方形/長方形 15">
            <a:extLst>
              <a:ext uri="{FF2B5EF4-FFF2-40B4-BE49-F238E27FC236}">
                <a16:creationId xmlns:a16="http://schemas.microsoft.com/office/drawing/2014/main" id="{6DD1360C-ECD2-413F-9DE6-9F55C086E092}"/>
              </a:ext>
            </a:extLst>
          </p:cNvPr>
          <p:cNvSpPr>
            <a:spLocks noChangeArrowheads="1"/>
          </p:cNvSpPr>
          <p:nvPr/>
        </p:nvSpPr>
        <p:spPr bwMode="auto">
          <a:xfrm>
            <a:off x="6889750" y="644683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91" name="コンテンツ プレースホルダ 2">
            <a:extLst>
              <a:ext uri="{FF2B5EF4-FFF2-40B4-BE49-F238E27FC236}">
                <a16:creationId xmlns:a16="http://schemas.microsoft.com/office/drawing/2014/main" id="{D78C61C4-E45F-48CE-A53F-16434C75089B}"/>
              </a:ext>
            </a:extLst>
          </p:cNvPr>
          <p:cNvSpPr txBox="1">
            <a:spLocks/>
          </p:cNvSpPr>
          <p:nvPr/>
        </p:nvSpPr>
        <p:spPr bwMode="auto">
          <a:xfrm>
            <a:off x="631825" y="3276600"/>
            <a:ext cx="8207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i="1" dirty="0">
                <a:solidFill>
                  <a:srgbClr val="0000FF"/>
                </a:solidFill>
                <a:latin typeface="Times New Roman" panose="02020603050405020304" pitchFamily="18" charset="0"/>
              </a:rPr>
              <a:t> f</a:t>
            </a:r>
            <a:r>
              <a:rPr lang="en-US" altLang="ja-JP" sz="2400" b="0" baseline="-25000" dirty="0">
                <a:solidFill>
                  <a:srgbClr val="0000FF"/>
                </a:solidFill>
                <a:latin typeface="Times New Roman" panose="02020603050405020304" pitchFamily="18" charset="0"/>
              </a:rPr>
              <a:t>3</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=2,</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D</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3</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=4,</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D</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3</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=8,</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D</a:t>
            </a:r>
            <a:r>
              <a:rPr lang="en-US" altLang="ja-JP" sz="2400" b="0" dirty="0">
                <a:solidFill>
                  <a:srgbClr val="0000FF"/>
                </a:solidFill>
                <a:latin typeface="Times New Roman" panose="02020603050405020304" pitchFamily="18" charset="0"/>
              </a:rPr>
              <a:t>)</a:t>
            </a:r>
            <a:endParaRPr lang="en-US" altLang="ja-JP" sz="1000" b="0" dirty="0">
              <a:solidFill>
                <a:srgbClr val="0000FF"/>
              </a:solidFill>
            </a:endParaRPr>
          </a:p>
        </p:txBody>
      </p:sp>
      <p:sp>
        <p:nvSpPr>
          <p:cNvPr id="22" name="正方形/長方形 21">
            <a:extLst>
              <a:ext uri="{FF2B5EF4-FFF2-40B4-BE49-F238E27FC236}">
                <a16:creationId xmlns:a16="http://schemas.microsoft.com/office/drawing/2014/main" id="{2633AEBD-7961-47DD-A796-7C4735FFA7C0}"/>
              </a:ext>
            </a:extLst>
          </p:cNvPr>
          <p:cNvSpPr/>
          <p:nvPr/>
        </p:nvSpPr>
        <p:spPr>
          <a:xfrm rot="16200000">
            <a:off x="7998230" y="4918045"/>
            <a:ext cx="1883686" cy="400110"/>
          </a:xfrm>
          <a:prstGeom prst="rect">
            <a:avLst/>
          </a:prstGeom>
        </p:spPr>
        <p:txBody>
          <a:bodyPr wrap="square">
            <a:spAutoFit/>
          </a:bodyPr>
          <a:lstStyle/>
          <a:p>
            <a:r>
              <a:rPr lang="en-US" altLang="ja-JP" sz="2000" b="0" dirty="0">
                <a:solidFill>
                  <a:srgbClr val="3333FF"/>
                </a:solidFill>
                <a:latin typeface="Times New Roman" panose="02020603050405020304" pitchFamily="18" charset="0"/>
                <a:cs typeface="Times New Roman" panose="02020603050405020304" pitchFamily="18" charset="0"/>
              </a:rPr>
              <a:t>log</a:t>
            </a:r>
            <a:r>
              <a:rPr lang="en-US" altLang="ja-JP" sz="2000" b="0" i="1" baseline="-25000" dirty="0">
                <a:solidFill>
                  <a:srgbClr val="3333FF"/>
                </a:solidFill>
                <a:latin typeface="Times New Roman" panose="02020603050405020304" pitchFamily="18" charset="0"/>
                <a:cs typeface="Times New Roman" panose="02020603050405020304" pitchFamily="18" charset="0"/>
              </a:rPr>
              <a:t>e</a:t>
            </a:r>
            <a:r>
              <a:rPr lang="en-US" altLang="ja-JP" sz="2000" b="0" dirty="0">
                <a:solidFill>
                  <a:srgbClr val="3333FF"/>
                </a:solidFill>
                <a:cs typeface="Arial" panose="020B0604020202020204" pitchFamily="34" charset="0"/>
              </a:rPr>
              <a:t> odds ratio</a:t>
            </a:r>
            <a:endParaRPr lang="ja-JP" altLang="en-US" sz="2000" b="0" dirty="0">
              <a:solidFill>
                <a:srgbClr val="3333FF"/>
              </a:solidFill>
            </a:endParaRPr>
          </a:p>
        </p:txBody>
      </p:sp>
      <p:sp>
        <p:nvSpPr>
          <p:cNvPr id="21" name="正方形/長方形 16">
            <a:extLst>
              <a:ext uri="{FF2B5EF4-FFF2-40B4-BE49-F238E27FC236}">
                <a16:creationId xmlns:a16="http://schemas.microsoft.com/office/drawing/2014/main" id="{B4C3CD55-38D3-4CF4-AE49-63E62A429E54}"/>
              </a:ext>
            </a:extLst>
          </p:cNvPr>
          <p:cNvSpPr>
            <a:spLocks noChangeArrowheads="1"/>
          </p:cNvSpPr>
          <p:nvPr/>
        </p:nvSpPr>
        <p:spPr bwMode="auto">
          <a:xfrm rot="-5400000">
            <a:off x="-313010" y="4957862"/>
            <a:ext cx="930275"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D </a:t>
            </a:r>
            <a:r>
              <a:rPr lang="en-US" altLang="ja-JP" sz="2000" b="0" dirty="0">
                <a:solidFill>
                  <a:srgbClr val="0000FF"/>
                </a:solidFill>
                <a:latin typeface="Times New Roman" panose="02020603050405020304" pitchFamily="18" charset="0"/>
              </a:rPr>
              <a:t>(km)</a:t>
            </a:r>
            <a:endParaRPr lang="ja-JP" altLang="en-US" sz="2000" b="0" dirty="0">
              <a:solidFill>
                <a:srgbClr val="0000FF"/>
              </a:solidFill>
            </a:endParaRPr>
          </a:p>
        </p:txBody>
      </p:sp>
      <p:sp>
        <p:nvSpPr>
          <p:cNvPr id="25" name="正方形/長方形 16">
            <a:extLst>
              <a:ext uri="{FF2B5EF4-FFF2-40B4-BE49-F238E27FC236}">
                <a16:creationId xmlns:a16="http://schemas.microsoft.com/office/drawing/2014/main" id="{F718B7B0-0B19-4F66-9509-4C60786FA4AA}"/>
              </a:ext>
            </a:extLst>
          </p:cNvPr>
          <p:cNvSpPr>
            <a:spLocks noChangeArrowheads="1"/>
          </p:cNvSpPr>
          <p:nvPr/>
        </p:nvSpPr>
        <p:spPr bwMode="auto">
          <a:xfrm rot="-5400000">
            <a:off x="2399139" y="4951916"/>
            <a:ext cx="9302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D </a:t>
            </a:r>
            <a:r>
              <a:rPr lang="en-US" altLang="ja-JP" sz="2000" b="0" dirty="0">
                <a:solidFill>
                  <a:srgbClr val="0000FF"/>
                </a:solidFill>
                <a:latin typeface="Times New Roman" panose="02020603050405020304" pitchFamily="18" charset="0"/>
              </a:rPr>
              <a:t>(km)</a:t>
            </a:r>
            <a:endParaRPr lang="ja-JP" altLang="en-US" sz="2000" b="0" dirty="0">
              <a:solidFill>
                <a:srgbClr val="0000FF"/>
              </a:solidFill>
            </a:endParaRPr>
          </a:p>
        </p:txBody>
      </p:sp>
      <p:sp>
        <p:nvSpPr>
          <p:cNvPr id="33" name="正方形/長方形 16">
            <a:extLst>
              <a:ext uri="{FF2B5EF4-FFF2-40B4-BE49-F238E27FC236}">
                <a16:creationId xmlns:a16="http://schemas.microsoft.com/office/drawing/2014/main" id="{C5F508B5-1A54-4A14-A63F-467E5AD044D1}"/>
              </a:ext>
            </a:extLst>
          </p:cNvPr>
          <p:cNvSpPr>
            <a:spLocks noChangeArrowheads="1"/>
          </p:cNvSpPr>
          <p:nvPr/>
        </p:nvSpPr>
        <p:spPr bwMode="auto">
          <a:xfrm rot="-5400000">
            <a:off x="5186943" y="4951916"/>
            <a:ext cx="9302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D </a:t>
            </a:r>
            <a:r>
              <a:rPr lang="en-US" altLang="ja-JP" sz="2000" b="0" dirty="0">
                <a:solidFill>
                  <a:srgbClr val="0000FF"/>
                </a:solidFill>
                <a:latin typeface="Times New Roman" panose="02020603050405020304" pitchFamily="18" charset="0"/>
              </a:rPr>
              <a:t>(km)</a:t>
            </a:r>
            <a:endParaRPr lang="ja-JP" altLang="en-US" sz="2000" b="0" dirty="0">
              <a:solidFill>
                <a:srgbClr val="0000FF"/>
              </a:solidFill>
            </a:endParaRPr>
          </a:p>
        </p:txBody>
      </p:sp>
    </p:spTree>
    <p:extLst>
      <p:ext uri="{BB962C8B-B14F-4D97-AF65-F5344CB8AC3E}">
        <p14:creationId xmlns:p14="http://schemas.microsoft.com/office/powerpoint/2010/main" val="44441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コンテンツ プレースホルダ 2">
            <a:extLst>
              <a:ext uri="{FF2B5EF4-FFF2-40B4-BE49-F238E27FC236}">
                <a16:creationId xmlns:a16="http://schemas.microsoft.com/office/drawing/2014/main" id="{BBC955BF-EA6B-4304-BCE0-81AF38211578}"/>
              </a:ext>
            </a:extLst>
          </p:cNvPr>
          <p:cNvSpPr>
            <a:spLocks noGrp="1" noChangeArrowheads="1"/>
          </p:cNvSpPr>
          <p:nvPr>
            <p:ph idx="1"/>
          </p:nvPr>
        </p:nvSpPr>
        <p:spPr>
          <a:xfrm>
            <a:off x="107950" y="676275"/>
            <a:ext cx="9072563" cy="2447925"/>
          </a:xfrm>
        </p:spPr>
        <p:txBody>
          <a:bodyPr/>
          <a:lstStyle/>
          <a:p>
            <a:pPr eaLnBrk="1" hangingPunct="1">
              <a:lnSpc>
                <a:spcPct val="110000"/>
              </a:lnSpc>
              <a:buFontTx/>
              <a:buBlip>
                <a:blip r:embed="rId3"/>
              </a:buBlip>
            </a:pPr>
            <a:r>
              <a:rPr lang="en-US" altLang="ja-JP" sz="2400" dirty="0"/>
              <a:t>We applied the model estimated from training dataset observed during 1926-1999 to validation dataset observed during 2000-2017.</a:t>
            </a:r>
          </a:p>
          <a:p>
            <a:pPr eaLnBrk="1" hangingPunct="1">
              <a:lnSpc>
                <a:spcPct val="110000"/>
              </a:lnSpc>
              <a:buFontTx/>
              <a:buBlip>
                <a:blip r:embed="rId3"/>
              </a:buBlip>
            </a:pPr>
            <a:r>
              <a:rPr lang="en-US" altLang="ja-JP" sz="2400" dirty="0"/>
              <a:t>The evaluated foreshock probabilities are approximately consistent with the actual portion of foreshocks in the validation dataset.</a:t>
            </a:r>
            <a:endParaRPr lang="en-US" altLang="ja-JP" sz="2000" dirty="0"/>
          </a:p>
        </p:txBody>
      </p:sp>
      <p:sp>
        <p:nvSpPr>
          <p:cNvPr id="79875" name="スライド番号プレースホルダー 1031">
            <a:extLst>
              <a:ext uri="{FF2B5EF4-FFF2-40B4-BE49-F238E27FC236}">
                <a16:creationId xmlns:a16="http://schemas.microsoft.com/office/drawing/2014/main" id="{2E7E2112-49B4-42B9-B6C0-4B139F7C320B}"/>
              </a:ext>
            </a:extLst>
          </p:cNvPr>
          <p:cNvSpPr>
            <a:spLocks noGrp="1" noChangeArrowheads="1"/>
          </p:cNvSpPr>
          <p:nvPr>
            <p:ph type="sldNum" sz="quarter" idx="12"/>
          </p:nvPr>
        </p:nvSpPr>
        <p:spPr>
          <a:xfrm>
            <a:off x="6705600" y="65341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615CD73-B376-4054-8666-FEC1EFBE1D77}" type="slidenum">
              <a:rPr lang="ja-JP" altLang="en-US" sz="1400" smtClean="0">
                <a:solidFill>
                  <a:srgbClr val="000000"/>
                </a:solidFill>
              </a:rPr>
              <a:pPr>
                <a:spcBef>
                  <a:spcPct val="0"/>
                </a:spcBef>
                <a:buFontTx/>
                <a:buNone/>
              </a:pPr>
              <a:t>22</a:t>
            </a:fld>
            <a:endParaRPr lang="ja-JP" altLang="en-US" sz="1400" dirty="0">
              <a:solidFill>
                <a:srgbClr val="000000"/>
              </a:solidFill>
            </a:endParaRPr>
          </a:p>
        </p:txBody>
      </p:sp>
      <p:sp>
        <p:nvSpPr>
          <p:cNvPr id="87" name="Rectangle 1">
            <a:extLst>
              <a:ext uri="{FF2B5EF4-FFF2-40B4-BE49-F238E27FC236}">
                <a16:creationId xmlns:a16="http://schemas.microsoft.com/office/drawing/2014/main" id="{F275B232-590F-45CA-8F38-BB3E973A8E0E}"/>
              </a:ext>
            </a:extLst>
          </p:cNvPr>
          <p:cNvSpPr>
            <a:spLocks noGrp="1" noChangeArrowheads="1"/>
          </p:cNvSpPr>
          <p:nvPr>
            <p:ph type="title"/>
          </p:nvPr>
        </p:nvSpPr>
        <p:spPr>
          <a:xfrm>
            <a:off x="231775" y="-100013"/>
            <a:ext cx="8228013"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5</a:t>
            </a:r>
            <a:r>
              <a:rPr lang="ja-JP" altLang="en-US" sz="2800" b="1" dirty="0" err="1">
                <a:solidFill>
                  <a:schemeClr val="accent2">
                    <a:lumMod val="75000"/>
                  </a:schemeClr>
                </a:solidFill>
              </a:rPr>
              <a:t>．</a:t>
            </a:r>
            <a:r>
              <a:rPr lang="en-US" altLang="ja-JP" sz="2800" b="1" dirty="0">
                <a:solidFill>
                  <a:schemeClr val="accent2">
                    <a:lumMod val="75000"/>
                  </a:schemeClr>
                </a:solidFill>
              </a:rPr>
              <a:t>Validation of Predictive Performance</a:t>
            </a:r>
          </a:p>
        </p:txBody>
      </p:sp>
      <p:pic>
        <p:nvPicPr>
          <p:cNvPr id="3" name="図 2">
            <a:extLst>
              <a:ext uri="{FF2B5EF4-FFF2-40B4-BE49-F238E27FC236}">
                <a16:creationId xmlns:a16="http://schemas.microsoft.com/office/drawing/2014/main" id="{DFAC633F-93A5-4CFF-A3FA-C2CE46AB2388}"/>
              </a:ext>
            </a:extLst>
          </p:cNvPr>
          <p:cNvPicPr>
            <a:picLocks noChangeAspect="1"/>
          </p:cNvPicPr>
          <p:nvPr/>
        </p:nvPicPr>
        <p:blipFill>
          <a:blip r:embed="rId4"/>
          <a:stretch>
            <a:fillRect/>
          </a:stretch>
        </p:blipFill>
        <p:spPr>
          <a:xfrm>
            <a:off x="250845" y="3429000"/>
            <a:ext cx="8588355" cy="3048000"/>
          </a:xfrm>
          <a:prstGeom prst="rect">
            <a:avLst/>
          </a:prstGeom>
        </p:spPr>
      </p:pic>
    </p:spTree>
    <p:extLst>
      <p:ext uri="{BB962C8B-B14F-4D97-AF65-F5344CB8AC3E}">
        <p14:creationId xmlns:p14="http://schemas.microsoft.com/office/powerpoint/2010/main" val="1016579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図 5">
            <a:extLst>
              <a:ext uri="{FF2B5EF4-FFF2-40B4-BE49-F238E27FC236}">
                <a16:creationId xmlns:a16="http://schemas.microsoft.com/office/drawing/2014/main" id="{7DE2A13D-7882-4D90-99FC-57C8354D7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429000"/>
            <a:ext cx="37338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コンテンツ プレースホルダ 2">
            <a:extLst>
              <a:ext uri="{FF2B5EF4-FFF2-40B4-BE49-F238E27FC236}">
                <a16:creationId xmlns:a16="http://schemas.microsoft.com/office/drawing/2014/main" id="{C84EDA83-FD46-406C-992D-E94D6AB4FC0D}"/>
              </a:ext>
            </a:extLst>
          </p:cNvPr>
          <p:cNvSpPr>
            <a:spLocks noGrp="1"/>
          </p:cNvSpPr>
          <p:nvPr>
            <p:ph idx="1"/>
          </p:nvPr>
        </p:nvSpPr>
        <p:spPr>
          <a:xfrm>
            <a:off x="250825" y="814388"/>
            <a:ext cx="8661400" cy="1200150"/>
          </a:xfrm>
        </p:spPr>
        <p:txBody>
          <a:bodyPr/>
          <a:lstStyle/>
          <a:p>
            <a:pPr eaLnBrk="1" hangingPunct="1">
              <a:lnSpc>
                <a:spcPct val="120000"/>
              </a:lnSpc>
              <a:buFontTx/>
              <a:buBlip>
                <a:blip r:embed="rId4"/>
              </a:buBlip>
              <a:defRPr/>
            </a:pPr>
            <a:r>
              <a:rPr lang="en-US" altLang="ja-JP" sz="2400" dirty="0"/>
              <a:t>Given a foreshock cluster, we also predict magnitude of the target event by exponential distribution over the largest foreshock magnitude:</a:t>
            </a:r>
          </a:p>
          <a:p>
            <a:pPr marL="0" indent="0" eaLnBrk="1" hangingPunct="1">
              <a:lnSpc>
                <a:spcPct val="120000"/>
              </a:lnSpc>
              <a:buFontTx/>
              <a:buNone/>
              <a:defRPr/>
            </a:pPr>
            <a:endParaRPr lang="en-US" altLang="ja-JP" sz="2400" dirty="0"/>
          </a:p>
          <a:p>
            <a:pPr eaLnBrk="1" hangingPunct="1">
              <a:lnSpc>
                <a:spcPct val="120000"/>
              </a:lnSpc>
              <a:buFontTx/>
              <a:buBlip>
                <a:blip r:embed="rId4"/>
              </a:buBlip>
              <a:defRPr/>
            </a:pPr>
            <a:endParaRPr lang="en-US" altLang="ja-JP" sz="2400" dirty="0"/>
          </a:p>
          <a:p>
            <a:pPr eaLnBrk="1" hangingPunct="1">
              <a:lnSpc>
                <a:spcPct val="120000"/>
              </a:lnSpc>
              <a:buFontTx/>
              <a:buBlip>
                <a:blip r:embed="rId4"/>
              </a:buBlip>
              <a:defRPr/>
            </a:pPr>
            <a:endParaRPr lang="en-US" altLang="ja-JP" sz="2400" dirty="0"/>
          </a:p>
          <a:p>
            <a:pPr eaLnBrk="1" hangingPunct="1">
              <a:lnSpc>
                <a:spcPct val="120000"/>
              </a:lnSpc>
              <a:buFontTx/>
              <a:buBlip>
                <a:blip r:embed="rId4"/>
              </a:buBlip>
              <a:defRPr/>
            </a:pPr>
            <a:endParaRPr lang="en-US" altLang="ja-JP" sz="2400" dirty="0"/>
          </a:p>
          <a:p>
            <a:pPr eaLnBrk="1" hangingPunct="1">
              <a:lnSpc>
                <a:spcPct val="120000"/>
              </a:lnSpc>
              <a:buFontTx/>
              <a:buBlip>
                <a:blip r:embed="rId4"/>
              </a:buBlip>
              <a:defRPr/>
            </a:pPr>
            <a:endParaRPr lang="en-US" altLang="ja-JP" sz="2400" dirty="0"/>
          </a:p>
          <a:p>
            <a:pPr lvl="1" eaLnBrk="1" hangingPunct="1">
              <a:lnSpc>
                <a:spcPct val="120000"/>
              </a:lnSpc>
              <a:buFontTx/>
              <a:buBlip>
                <a:blip r:embed="rId4"/>
              </a:buBlip>
              <a:defRPr/>
            </a:pPr>
            <a:endParaRPr lang="en-US" altLang="ja-JP" sz="2000" dirty="0"/>
          </a:p>
        </p:txBody>
      </p:sp>
      <p:sp>
        <p:nvSpPr>
          <p:cNvPr id="77828" name="スライド番号プレースホルダー 1031">
            <a:extLst>
              <a:ext uri="{FF2B5EF4-FFF2-40B4-BE49-F238E27FC236}">
                <a16:creationId xmlns:a16="http://schemas.microsoft.com/office/drawing/2014/main" id="{4FB39760-C483-4CEE-88F5-7EF71EE1265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9E0A31C-0712-4D3C-8F7C-AE2F7B4D44C7}" type="slidenum">
              <a:rPr lang="ja-JP" altLang="en-US" sz="1400" smtClean="0">
                <a:solidFill>
                  <a:srgbClr val="000000"/>
                </a:solidFill>
              </a:rPr>
              <a:pPr>
                <a:spcBef>
                  <a:spcPct val="0"/>
                </a:spcBef>
                <a:buFontTx/>
                <a:buNone/>
              </a:pPr>
              <a:t>23</a:t>
            </a:fld>
            <a:endParaRPr lang="ja-JP" altLang="en-US" sz="1400">
              <a:solidFill>
                <a:srgbClr val="000000"/>
              </a:solidFill>
            </a:endParaRPr>
          </a:p>
        </p:txBody>
      </p:sp>
      <p:sp>
        <p:nvSpPr>
          <p:cNvPr id="87" name="Rectangle 1">
            <a:extLst>
              <a:ext uri="{FF2B5EF4-FFF2-40B4-BE49-F238E27FC236}">
                <a16:creationId xmlns:a16="http://schemas.microsoft.com/office/drawing/2014/main" id="{2D590AE1-98FB-4BCA-A6ED-0553F029546C}"/>
              </a:ext>
            </a:extLst>
          </p:cNvPr>
          <p:cNvSpPr>
            <a:spLocks noGrp="1" noChangeArrowheads="1"/>
          </p:cNvSpPr>
          <p:nvPr>
            <p:ph type="title"/>
          </p:nvPr>
        </p:nvSpPr>
        <p:spPr>
          <a:xfrm>
            <a:off x="231775" y="-26988"/>
            <a:ext cx="8228013"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Step 4</a:t>
            </a:r>
            <a:r>
              <a:rPr lang="ja-JP" altLang="en-US" sz="3200" b="1" dirty="0">
                <a:solidFill>
                  <a:schemeClr val="accent2">
                    <a:lumMod val="75000"/>
                  </a:schemeClr>
                </a:solidFill>
              </a:rPr>
              <a:t>．</a:t>
            </a:r>
            <a:r>
              <a:rPr lang="en-US" altLang="ja-JP" sz="3200" b="1" dirty="0">
                <a:solidFill>
                  <a:schemeClr val="accent2">
                    <a:lumMod val="75000"/>
                  </a:schemeClr>
                </a:solidFill>
              </a:rPr>
              <a:t>Magnitude of Target Event </a:t>
            </a:r>
          </a:p>
        </p:txBody>
      </p:sp>
      <p:sp>
        <p:nvSpPr>
          <p:cNvPr id="77830" name="コンテンツ プレースホルダ 2">
            <a:extLst>
              <a:ext uri="{FF2B5EF4-FFF2-40B4-BE49-F238E27FC236}">
                <a16:creationId xmlns:a16="http://schemas.microsoft.com/office/drawing/2014/main" id="{1BAD9972-916E-4462-A7EC-38C5029B9EB7}"/>
              </a:ext>
            </a:extLst>
          </p:cNvPr>
          <p:cNvSpPr txBox="1">
            <a:spLocks/>
          </p:cNvSpPr>
          <p:nvPr/>
        </p:nvSpPr>
        <p:spPr bwMode="auto">
          <a:xfrm>
            <a:off x="468313" y="2227263"/>
            <a:ext cx="82073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3429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i="1" dirty="0">
                <a:solidFill>
                  <a:srgbClr val="0000FF"/>
                </a:solidFill>
                <a:latin typeface="Times New Roman" panose="02020603050405020304" pitchFamily="18" charset="0"/>
                <a:cs typeface="Times New Roman" panose="02020603050405020304" pitchFamily="18" charset="0"/>
              </a:rPr>
              <a:t>    p</a:t>
            </a:r>
            <a:r>
              <a:rPr lang="en-US" altLang="ja-JP" sz="2400" b="0" dirty="0">
                <a:solidFill>
                  <a:srgbClr val="0000FF"/>
                </a:solidFill>
                <a:latin typeface="Times New Roman" panose="02020603050405020304" pitchFamily="18" charset="0"/>
                <a:cs typeface="Times New Roman" panose="02020603050405020304" pitchFamily="18" charset="0"/>
              </a:rPr>
              <a:t>(</a:t>
            </a:r>
            <a:r>
              <a:rPr lang="en-US" altLang="ja-JP" sz="2400" b="0" i="1" dirty="0" err="1">
                <a:solidFill>
                  <a:srgbClr val="0000FF"/>
                </a:solidFill>
                <a:latin typeface="Times New Roman" panose="02020603050405020304" pitchFamily="18" charset="0"/>
                <a:cs typeface="Times New Roman" panose="02020603050405020304" pitchFamily="18" charset="0"/>
              </a:rPr>
              <a:t>M</a:t>
            </a:r>
            <a:r>
              <a:rPr lang="en-US" altLang="ja-JP" sz="2400" b="0" i="1" baseline="-25000" dirty="0" err="1">
                <a:solidFill>
                  <a:srgbClr val="0000FF"/>
                </a:solidFill>
                <a:latin typeface="Times New Roman" panose="02020603050405020304" pitchFamily="18" charset="0"/>
                <a:cs typeface="Times New Roman" panose="02020603050405020304" pitchFamily="18" charset="0"/>
              </a:rPr>
              <a:t>target</a:t>
            </a:r>
            <a:r>
              <a:rPr lang="en-US" altLang="ja-JP" sz="2400" b="0" dirty="0">
                <a:solidFill>
                  <a:srgbClr val="0000FF"/>
                </a:solidFill>
                <a:latin typeface="Times New Roman" panose="02020603050405020304" pitchFamily="18" charset="0"/>
                <a:cs typeface="Times New Roman" panose="02020603050405020304" pitchFamily="18" charset="0"/>
              </a:rPr>
              <a:t> &gt; </a:t>
            </a:r>
            <a:r>
              <a:rPr lang="en-US" altLang="ja-JP" sz="2400" b="0" i="1" dirty="0">
                <a:solidFill>
                  <a:srgbClr val="0000FF"/>
                </a:solidFill>
                <a:latin typeface="Times New Roman" panose="02020603050405020304" pitchFamily="18" charset="0"/>
                <a:cs typeface="Times New Roman" panose="02020603050405020304" pitchFamily="18" charset="0"/>
              </a:rPr>
              <a:t>M</a:t>
            </a:r>
            <a:r>
              <a:rPr lang="en-US" altLang="ja-JP" sz="2400" b="0" baseline="-25000" dirty="0">
                <a:solidFill>
                  <a:srgbClr val="0000FF"/>
                </a:solidFill>
                <a:latin typeface="Times New Roman" panose="02020603050405020304" pitchFamily="18" charset="0"/>
                <a:cs typeface="Times New Roman" panose="02020603050405020304" pitchFamily="18" charset="0"/>
              </a:rPr>
              <a:t>1</a:t>
            </a:r>
            <a:r>
              <a:rPr lang="en-US" altLang="ja-JP" sz="2400" b="0" dirty="0">
                <a:solidFill>
                  <a:srgbClr val="0000FF"/>
                </a:solidFill>
                <a:latin typeface="Times New Roman" panose="02020603050405020304" pitchFamily="18" charset="0"/>
                <a:cs typeface="Times New Roman" panose="02020603050405020304" pitchFamily="18" charset="0"/>
              </a:rPr>
              <a:t>+</a:t>
            </a:r>
            <a:r>
              <a:rPr lang="en-US" altLang="ja-JP" sz="2400" b="0" i="1" dirty="0">
                <a:solidFill>
                  <a:srgbClr val="0000FF"/>
                </a:solidFill>
                <a:latin typeface="Times New Roman" panose="02020603050405020304" pitchFamily="18" charset="0"/>
                <a:cs typeface="Times New Roman" panose="02020603050405020304" pitchFamily="18" charset="0"/>
              </a:rPr>
              <a:t>m</a:t>
            </a:r>
            <a:r>
              <a:rPr lang="en-US" altLang="ja-JP" sz="2400" b="0" dirty="0">
                <a:solidFill>
                  <a:srgbClr val="0000FF"/>
                </a:solidFill>
                <a:latin typeface="Times New Roman" panose="02020603050405020304" pitchFamily="18" charset="0"/>
                <a:cs typeface="Times New Roman" panose="02020603050405020304" pitchFamily="18" charset="0"/>
              </a:rPr>
              <a:t> | foreshock, </a:t>
            </a:r>
            <a:r>
              <a:rPr lang="en-US" altLang="ja-JP" sz="2400" b="0" i="1" dirty="0">
                <a:solidFill>
                  <a:srgbClr val="0000FF"/>
                </a:solidFill>
                <a:latin typeface="Times New Roman" panose="02020603050405020304" pitchFamily="18" charset="0"/>
                <a:cs typeface="Times New Roman" panose="02020603050405020304" pitchFamily="18" charset="0"/>
              </a:rPr>
              <a:t>M</a:t>
            </a:r>
            <a:r>
              <a:rPr lang="en-US" altLang="ja-JP" sz="2400" b="0" baseline="-25000" dirty="0">
                <a:solidFill>
                  <a:srgbClr val="0000FF"/>
                </a:solidFill>
                <a:latin typeface="Times New Roman" panose="02020603050405020304" pitchFamily="18" charset="0"/>
                <a:cs typeface="Times New Roman" panose="02020603050405020304" pitchFamily="18" charset="0"/>
              </a:rPr>
              <a:t>1</a:t>
            </a:r>
            <a:r>
              <a:rPr lang="en-US" altLang="ja-JP" sz="2400" b="0" dirty="0">
                <a:solidFill>
                  <a:srgbClr val="0000FF"/>
                </a:solidFill>
                <a:latin typeface="Times New Roman" panose="02020603050405020304" pitchFamily="18" charset="0"/>
                <a:cs typeface="Times New Roman" panose="02020603050405020304" pitchFamily="18" charset="0"/>
              </a:rPr>
              <a:t>) = 10</a:t>
            </a:r>
            <a:r>
              <a:rPr lang="en-US" altLang="ja-JP" sz="2400" b="0" baseline="30000" dirty="0">
                <a:solidFill>
                  <a:srgbClr val="0000FF"/>
                </a:solidFill>
                <a:latin typeface="Times New Roman" panose="02020603050405020304" pitchFamily="18" charset="0"/>
                <a:cs typeface="Times New Roman" panose="02020603050405020304" pitchFamily="18" charset="0"/>
              </a:rPr>
              <a:t>-0.80</a:t>
            </a:r>
            <a:r>
              <a:rPr lang="en-US" altLang="ja-JP" sz="2400" b="0" i="1" baseline="30000" dirty="0">
                <a:solidFill>
                  <a:srgbClr val="0000FF"/>
                </a:solidFill>
                <a:latin typeface="Times New Roman" panose="02020603050405020304" pitchFamily="18" charset="0"/>
                <a:cs typeface="Times New Roman" panose="02020603050405020304" pitchFamily="18" charset="0"/>
              </a:rPr>
              <a:t>m</a:t>
            </a:r>
            <a:r>
              <a:rPr lang="en-US" altLang="ja-JP" sz="2400" b="0" dirty="0">
                <a:solidFill>
                  <a:srgbClr val="0000FF"/>
                </a:solidFill>
                <a:latin typeface="Times New Roman" panose="02020603050405020304" pitchFamily="18" charset="0"/>
                <a:cs typeface="Times New Roman" panose="02020603050405020304" pitchFamily="18" charset="0"/>
              </a:rPr>
              <a:t>.  </a:t>
            </a:r>
            <a:r>
              <a:rPr lang="en-US" altLang="ja-JP" sz="2400" b="0" i="1" dirty="0">
                <a:solidFill>
                  <a:srgbClr val="0000FF"/>
                </a:solidFill>
                <a:latin typeface="Times New Roman" panose="02020603050405020304" pitchFamily="18" charset="0"/>
                <a:cs typeface="Times New Roman" panose="02020603050405020304" pitchFamily="18" charset="0"/>
              </a:rPr>
              <a:t>m</a:t>
            </a:r>
            <a:r>
              <a:rPr lang="en-US" altLang="ja-JP" sz="2400" b="0" dirty="0">
                <a:solidFill>
                  <a:srgbClr val="0000FF"/>
                </a:solidFill>
                <a:latin typeface="Times New Roman" panose="02020603050405020304" pitchFamily="18" charset="0"/>
                <a:cs typeface="Times New Roman" panose="02020603050405020304" pitchFamily="18" charset="0"/>
              </a:rPr>
              <a:t> = 0.1, 0.2, …</a:t>
            </a:r>
            <a:r>
              <a:rPr lang="en-US" altLang="ja-JP" sz="2400" b="0" dirty="0">
                <a:solidFill>
                  <a:srgbClr val="0000FF"/>
                </a:solidFill>
                <a:latin typeface="Times New Roman" panose="02020603050405020304" pitchFamily="18" charset="0"/>
              </a:rPr>
              <a:t> </a:t>
            </a:r>
          </a:p>
          <a:p>
            <a:pPr eaLnBrk="1" hangingPunct="1">
              <a:buFontTx/>
              <a:buBlip>
                <a:blip r:embed="rId5"/>
              </a:buBlip>
            </a:pPr>
            <a:endParaRPr lang="en-US" altLang="ja-JP" sz="1000" b="0" dirty="0"/>
          </a:p>
          <a:p>
            <a:pPr lvl="1" eaLnBrk="1" hangingPunct="1">
              <a:lnSpc>
                <a:spcPct val="120000"/>
              </a:lnSpc>
              <a:spcBef>
                <a:spcPct val="0"/>
              </a:spcBef>
              <a:buFont typeface="Arial" panose="020B0604020202020204" pitchFamily="34" charset="0"/>
              <a:buBlip>
                <a:blip r:embed="rId5"/>
              </a:buBlip>
            </a:pPr>
            <a:r>
              <a:rPr lang="en-US" altLang="ja-JP" sz="2400" b="0" i="1" dirty="0" err="1">
                <a:latin typeface="Times New Roman" panose="02020603050405020304" pitchFamily="18" charset="0"/>
                <a:cs typeface="Times New Roman" panose="02020603050405020304" pitchFamily="18" charset="0"/>
              </a:rPr>
              <a:t>M</a:t>
            </a:r>
            <a:r>
              <a:rPr lang="en-US" altLang="ja-JP" sz="2400" b="0" i="1" baseline="-25000" dirty="0" err="1">
                <a:latin typeface="Times New Roman" panose="02020603050405020304" pitchFamily="18" charset="0"/>
                <a:cs typeface="Times New Roman" panose="02020603050405020304" pitchFamily="18" charset="0"/>
              </a:rPr>
              <a:t>target</a:t>
            </a:r>
            <a:r>
              <a:rPr lang="en-US" altLang="ja-JP" sz="2400" b="0" i="1" baseline="-25000" dirty="0">
                <a:latin typeface="Times New Roman" panose="02020603050405020304" pitchFamily="18" charset="0"/>
                <a:cs typeface="Times New Roman" panose="02020603050405020304" pitchFamily="18" charset="0"/>
              </a:rPr>
              <a:t> </a:t>
            </a:r>
            <a:r>
              <a:rPr lang="ja-JP" altLang="en-US" sz="2400" b="0" dirty="0">
                <a:latin typeface="Times New Roman" panose="02020603050405020304" pitchFamily="18" charset="0"/>
              </a:rPr>
              <a:t>：</a:t>
            </a:r>
            <a:r>
              <a:rPr lang="en-US" altLang="ja-JP" sz="2400" b="0" i="1" dirty="0">
                <a:latin typeface="Times New Roman" panose="02020603050405020304" pitchFamily="18" charset="0"/>
              </a:rPr>
              <a:t> </a:t>
            </a:r>
            <a:r>
              <a:rPr lang="en-US" altLang="ja-JP" sz="2400" b="0" dirty="0"/>
              <a:t>Magnitudes of the target event</a:t>
            </a:r>
            <a:endParaRPr lang="en-US" altLang="ja-JP" sz="2400" b="0" i="1" dirty="0">
              <a:latin typeface="Times New Roman" panose="02020603050405020304" pitchFamily="18" charset="0"/>
            </a:endParaRPr>
          </a:p>
          <a:p>
            <a:pPr lvl="1" eaLnBrk="1" hangingPunct="1">
              <a:lnSpc>
                <a:spcPct val="120000"/>
              </a:lnSpc>
              <a:buFont typeface="Arial" panose="020B0604020202020204" pitchFamily="34" charset="0"/>
              <a:buBlip>
                <a:blip r:embed="rId5"/>
              </a:buBlip>
            </a:pP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ja-JP" altLang="en-US" sz="2400" b="0" dirty="0">
                <a:latin typeface="Times New Roman" panose="02020603050405020304" pitchFamily="18" charset="0"/>
              </a:rPr>
              <a:t>：</a:t>
            </a:r>
            <a:r>
              <a:rPr lang="en-US" altLang="ja-JP" sz="2400" b="0" i="1" dirty="0">
                <a:latin typeface="Times New Roman" panose="02020603050405020304" pitchFamily="18" charset="0"/>
              </a:rPr>
              <a:t> </a:t>
            </a:r>
            <a:r>
              <a:rPr lang="en-US" altLang="ja-JP" sz="2400" b="0" dirty="0"/>
              <a:t>Largest foreshock magnitude</a:t>
            </a:r>
            <a:endParaRPr lang="en-US" altLang="ja-JP" sz="2400" b="0" dirty="0">
              <a:latin typeface="Times New Roman" panose="02020603050405020304" pitchFamily="18" charset="0"/>
            </a:endParaRPr>
          </a:p>
        </p:txBody>
      </p:sp>
      <p:sp>
        <p:nvSpPr>
          <p:cNvPr id="77831" name="正方形/長方形 1">
            <a:extLst>
              <a:ext uri="{FF2B5EF4-FFF2-40B4-BE49-F238E27FC236}">
                <a16:creationId xmlns:a16="http://schemas.microsoft.com/office/drawing/2014/main" id="{A14BB729-9243-4B53-A3CE-E7ABD3DCB013}"/>
              </a:ext>
            </a:extLst>
          </p:cNvPr>
          <p:cNvSpPr>
            <a:spLocks noChangeArrowheads="1"/>
          </p:cNvSpPr>
          <p:nvPr/>
        </p:nvSpPr>
        <p:spPr bwMode="auto">
          <a:xfrm>
            <a:off x="6602413" y="6521450"/>
            <a:ext cx="12985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i="1">
                <a:solidFill>
                  <a:srgbClr val="0000FF"/>
                </a:solidFill>
                <a:latin typeface="Times New Roman" panose="02020603050405020304" pitchFamily="18" charset="0"/>
                <a:cs typeface="Times New Roman" panose="02020603050405020304" pitchFamily="18" charset="0"/>
              </a:rPr>
              <a:t>M</a:t>
            </a:r>
            <a:r>
              <a:rPr lang="en-US" altLang="ja-JP" sz="2000" i="1" baseline="-25000">
                <a:solidFill>
                  <a:srgbClr val="0000FF"/>
                </a:solidFill>
                <a:latin typeface="Times New Roman" panose="02020603050405020304" pitchFamily="18" charset="0"/>
                <a:cs typeface="Times New Roman" panose="02020603050405020304" pitchFamily="18" charset="0"/>
              </a:rPr>
              <a:t>target</a:t>
            </a:r>
            <a:r>
              <a:rPr lang="en-US" altLang="ja-JP" sz="2000">
                <a:solidFill>
                  <a:srgbClr val="0000FF"/>
                </a:solidFill>
                <a:latin typeface="Times New Roman" panose="02020603050405020304" pitchFamily="18" charset="0"/>
                <a:cs typeface="Times New Roman" panose="02020603050405020304" pitchFamily="18" charset="0"/>
              </a:rPr>
              <a:t> </a:t>
            </a:r>
            <a:r>
              <a:rPr lang="ja-JP" altLang="en-US" sz="2000">
                <a:solidFill>
                  <a:srgbClr val="0000FF"/>
                </a:solidFill>
                <a:latin typeface="Times New Roman" panose="02020603050405020304" pitchFamily="18" charset="0"/>
                <a:cs typeface="Times New Roman" panose="02020603050405020304" pitchFamily="18" charset="0"/>
              </a:rPr>
              <a:t>－</a:t>
            </a:r>
            <a:r>
              <a:rPr lang="en-US" altLang="ja-JP" sz="2000">
                <a:solidFill>
                  <a:srgbClr val="0000FF"/>
                </a:solidFill>
                <a:latin typeface="Times New Roman" panose="02020603050405020304" pitchFamily="18" charset="0"/>
                <a:cs typeface="Times New Roman" panose="02020603050405020304" pitchFamily="18" charset="0"/>
              </a:rPr>
              <a:t> </a:t>
            </a:r>
            <a:r>
              <a:rPr lang="en-US" altLang="ja-JP" sz="2000" i="1">
                <a:solidFill>
                  <a:srgbClr val="0000FF"/>
                </a:solidFill>
                <a:latin typeface="Times New Roman" panose="02020603050405020304" pitchFamily="18" charset="0"/>
                <a:cs typeface="Times New Roman" panose="02020603050405020304" pitchFamily="18" charset="0"/>
              </a:rPr>
              <a:t>M</a:t>
            </a:r>
            <a:r>
              <a:rPr lang="en-US" altLang="ja-JP" sz="2000" baseline="-25000">
                <a:solidFill>
                  <a:srgbClr val="0000FF"/>
                </a:solidFill>
                <a:latin typeface="Times New Roman" panose="02020603050405020304" pitchFamily="18" charset="0"/>
                <a:cs typeface="Times New Roman" panose="02020603050405020304" pitchFamily="18" charset="0"/>
              </a:rPr>
              <a:t>1</a:t>
            </a:r>
            <a:endParaRPr lang="ja-JP" altLang="en-US" sz="2000">
              <a:solidFill>
                <a:srgbClr val="FF0000"/>
              </a:solidFill>
            </a:endParaRPr>
          </a:p>
        </p:txBody>
      </p:sp>
      <p:sp>
        <p:nvSpPr>
          <p:cNvPr id="77832" name="正方形/長方形 2">
            <a:extLst>
              <a:ext uri="{FF2B5EF4-FFF2-40B4-BE49-F238E27FC236}">
                <a16:creationId xmlns:a16="http://schemas.microsoft.com/office/drawing/2014/main" id="{4E378DDF-05B5-494B-ACDC-25A4A0C4AF8A}"/>
              </a:ext>
            </a:extLst>
          </p:cNvPr>
          <p:cNvSpPr>
            <a:spLocks noChangeArrowheads="1"/>
          </p:cNvSpPr>
          <p:nvPr/>
        </p:nvSpPr>
        <p:spPr bwMode="auto">
          <a:xfrm rot="-5400000">
            <a:off x="4304506" y="4914107"/>
            <a:ext cx="211613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FF"/>
                </a:solidFill>
              </a:rPr>
              <a:t>Cumulative counts</a:t>
            </a:r>
            <a:endParaRPr lang="ja-JP" altLang="en-US" sz="200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コンテンツ プレースホルダ 2">
            <a:extLst>
              <a:ext uri="{FF2B5EF4-FFF2-40B4-BE49-F238E27FC236}">
                <a16:creationId xmlns:a16="http://schemas.microsoft.com/office/drawing/2014/main" id="{0D42102B-F6AF-42AB-A0EF-BF4BA30B56AB}"/>
              </a:ext>
            </a:extLst>
          </p:cNvPr>
          <p:cNvSpPr>
            <a:spLocks noGrp="1" noChangeArrowheads="1"/>
          </p:cNvSpPr>
          <p:nvPr>
            <p:ph idx="1"/>
          </p:nvPr>
        </p:nvSpPr>
        <p:spPr>
          <a:xfrm>
            <a:off x="107950" y="884238"/>
            <a:ext cx="9072563" cy="2447925"/>
          </a:xfrm>
        </p:spPr>
        <p:txBody>
          <a:bodyPr/>
          <a:lstStyle/>
          <a:p>
            <a:pPr eaLnBrk="1" hangingPunct="1">
              <a:lnSpc>
                <a:spcPct val="110000"/>
              </a:lnSpc>
              <a:buFontTx/>
              <a:buBlip>
                <a:blip r:embed="rId3"/>
              </a:buBlip>
            </a:pPr>
            <a:r>
              <a:rPr lang="en-US" altLang="ja-JP" sz="2400"/>
              <a:t>When we limit magnitudes of target events to M6+, the evaluated foreshock probabilities get lower but are still valid for prediction.</a:t>
            </a:r>
            <a:endParaRPr lang="en-US" altLang="ja-JP" sz="2000"/>
          </a:p>
        </p:txBody>
      </p:sp>
      <p:sp>
        <p:nvSpPr>
          <p:cNvPr id="81923" name="スライド番号プレースホルダー 1031">
            <a:extLst>
              <a:ext uri="{FF2B5EF4-FFF2-40B4-BE49-F238E27FC236}">
                <a16:creationId xmlns:a16="http://schemas.microsoft.com/office/drawing/2014/main" id="{E93938C9-ECB9-4FAE-BE7D-92EDEEDB0AE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5847C85-2836-496F-9569-D700FB352F4C}" type="slidenum">
              <a:rPr lang="ja-JP" altLang="en-US" sz="1400" smtClean="0">
                <a:solidFill>
                  <a:srgbClr val="000000"/>
                </a:solidFill>
              </a:rPr>
              <a:pPr>
                <a:spcBef>
                  <a:spcPct val="0"/>
                </a:spcBef>
                <a:buFontTx/>
                <a:buNone/>
              </a:pPr>
              <a:t>24</a:t>
            </a:fld>
            <a:endParaRPr lang="ja-JP" altLang="en-US" sz="1400">
              <a:solidFill>
                <a:srgbClr val="000000"/>
              </a:solidFill>
            </a:endParaRPr>
          </a:p>
        </p:txBody>
      </p:sp>
      <p:sp>
        <p:nvSpPr>
          <p:cNvPr id="87" name="Rectangle 1">
            <a:extLst>
              <a:ext uri="{FF2B5EF4-FFF2-40B4-BE49-F238E27FC236}">
                <a16:creationId xmlns:a16="http://schemas.microsoft.com/office/drawing/2014/main" id="{6E2AE1A6-DF13-4396-BA58-C6A7FF165795}"/>
              </a:ext>
            </a:extLst>
          </p:cNvPr>
          <p:cNvSpPr>
            <a:spLocks noGrp="1" noChangeArrowheads="1"/>
          </p:cNvSpPr>
          <p:nvPr>
            <p:ph type="title"/>
          </p:nvPr>
        </p:nvSpPr>
        <p:spPr>
          <a:xfrm>
            <a:off x="-84138" y="-100013"/>
            <a:ext cx="9253538"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5</a:t>
            </a:r>
            <a:r>
              <a:rPr lang="ja-JP" altLang="en-US" sz="2800" b="1" dirty="0" err="1">
                <a:solidFill>
                  <a:schemeClr val="accent2">
                    <a:lumMod val="75000"/>
                  </a:schemeClr>
                </a:solidFill>
              </a:rPr>
              <a:t>．</a:t>
            </a:r>
            <a:r>
              <a:rPr lang="en-US" altLang="ja-JP" sz="2800" b="1" dirty="0">
                <a:solidFill>
                  <a:schemeClr val="accent2">
                    <a:lumMod val="75000"/>
                  </a:schemeClr>
                </a:solidFill>
              </a:rPr>
              <a:t>Validation of Predictive Performance for M6+</a:t>
            </a:r>
          </a:p>
        </p:txBody>
      </p:sp>
      <p:pic>
        <p:nvPicPr>
          <p:cNvPr id="2" name="図 1">
            <a:extLst>
              <a:ext uri="{FF2B5EF4-FFF2-40B4-BE49-F238E27FC236}">
                <a16:creationId xmlns:a16="http://schemas.microsoft.com/office/drawing/2014/main" id="{825C1094-927B-4551-9CFB-01E3EE9A20DB}"/>
              </a:ext>
            </a:extLst>
          </p:cNvPr>
          <p:cNvPicPr>
            <a:picLocks noChangeAspect="1"/>
          </p:cNvPicPr>
          <p:nvPr/>
        </p:nvPicPr>
        <p:blipFill>
          <a:blip r:embed="rId4"/>
          <a:stretch>
            <a:fillRect/>
          </a:stretch>
        </p:blipFill>
        <p:spPr>
          <a:xfrm>
            <a:off x="838200" y="2438400"/>
            <a:ext cx="7164170" cy="39856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図 13">
            <a:extLst>
              <a:ext uri="{FF2B5EF4-FFF2-40B4-BE49-F238E27FC236}">
                <a16:creationId xmlns:a16="http://schemas.microsoft.com/office/drawing/2014/main" id="{F82A7A4C-42F9-44F4-9DA7-B85DEEC46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1676399"/>
            <a:ext cx="72644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コンテンツ プレースホルダ 2">
            <a:extLst>
              <a:ext uri="{FF2B5EF4-FFF2-40B4-BE49-F238E27FC236}">
                <a16:creationId xmlns:a16="http://schemas.microsoft.com/office/drawing/2014/main" id="{A01B60F2-70A1-4493-905B-CA844AD3B6A2}"/>
              </a:ext>
            </a:extLst>
          </p:cNvPr>
          <p:cNvSpPr>
            <a:spLocks noGrp="1" noChangeArrowheads="1"/>
          </p:cNvSpPr>
          <p:nvPr>
            <p:ph idx="1"/>
          </p:nvPr>
        </p:nvSpPr>
        <p:spPr>
          <a:xfrm>
            <a:off x="261938" y="871537"/>
            <a:ext cx="7129462" cy="576263"/>
          </a:xfrm>
        </p:spPr>
        <p:txBody>
          <a:bodyPr/>
          <a:lstStyle/>
          <a:p>
            <a:pPr eaLnBrk="1" hangingPunct="1">
              <a:lnSpc>
                <a:spcPct val="120000"/>
              </a:lnSpc>
              <a:buFontTx/>
              <a:buBlip>
                <a:blip r:embed="rId4"/>
              </a:buBlip>
            </a:pPr>
            <a:r>
              <a:rPr lang="en-US" altLang="ja-JP" sz="2400" dirty="0"/>
              <a:t>2016 Kumamoto (M7.3)</a:t>
            </a:r>
            <a:endParaRPr lang="en-US" altLang="ja-JP" sz="2000" dirty="0"/>
          </a:p>
        </p:txBody>
      </p:sp>
      <p:sp>
        <p:nvSpPr>
          <p:cNvPr id="83972" name="スライド番号プレースホルダー 1031">
            <a:extLst>
              <a:ext uri="{FF2B5EF4-FFF2-40B4-BE49-F238E27FC236}">
                <a16:creationId xmlns:a16="http://schemas.microsoft.com/office/drawing/2014/main" id="{0BB03F2E-B8C8-49F0-9BAB-E2BC197A24B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6D1D0E9-EE0E-4288-A803-725D0E6D87F4}" type="slidenum">
              <a:rPr lang="ja-JP" altLang="en-US" sz="1400" smtClean="0">
                <a:solidFill>
                  <a:srgbClr val="000000"/>
                </a:solidFill>
              </a:rPr>
              <a:pPr>
                <a:spcBef>
                  <a:spcPct val="0"/>
                </a:spcBef>
                <a:buFontTx/>
                <a:buNone/>
              </a:pPr>
              <a:t>25</a:t>
            </a:fld>
            <a:endParaRPr lang="ja-JP" altLang="en-US" sz="1400">
              <a:solidFill>
                <a:srgbClr val="000000"/>
              </a:solidFill>
            </a:endParaRPr>
          </a:p>
        </p:txBody>
      </p:sp>
      <p:sp>
        <p:nvSpPr>
          <p:cNvPr id="87" name="Rectangle 1">
            <a:extLst>
              <a:ext uri="{FF2B5EF4-FFF2-40B4-BE49-F238E27FC236}">
                <a16:creationId xmlns:a16="http://schemas.microsoft.com/office/drawing/2014/main" id="{25EF8C8F-9274-4C04-A78A-C2A7F41B8B50}"/>
              </a:ext>
            </a:extLst>
          </p:cNvPr>
          <p:cNvSpPr>
            <a:spLocks noGrp="1" noChangeArrowheads="1"/>
          </p:cNvSpPr>
          <p:nvPr>
            <p:ph type="title"/>
          </p:nvPr>
        </p:nvSpPr>
        <p:spPr>
          <a:xfrm>
            <a:off x="304800" y="-9525"/>
            <a:ext cx="8610600"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Evaluation for Major Foreshock Sequences</a:t>
            </a:r>
          </a:p>
        </p:txBody>
      </p:sp>
      <p:sp>
        <p:nvSpPr>
          <p:cNvPr id="83974" name="正方形/長方形 5">
            <a:extLst>
              <a:ext uri="{FF2B5EF4-FFF2-40B4-BE49-F238E27FC236}">
                <a16:creationId xmlns:a16="http://schemas.microsoft.com/office/drawing/2014/main" id="{DEC9AE38-212F-4D45-803A-F4B5D04A4766}"/>
              </a:ext>
            </a:extLst>
          </p:cNvPr>
          <p:cNvSpPr>
            <a:spLocks noChangeArrowheads="1"/>
          </p:cNvSpPr>
          <p:nvPr/>
        </p:nvSpPr>
        <p:spPr bwMode="auto">
          <a:xfrm>
            <a:off x="6781800" y="4202112"/>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M7.3</a:t>
            </a:r>
            <a:endParaRPr lang="ja-JP" altLang="en-US" sz="1800" dirty="0">
              <a:solidFill>
                <a:srgbClr val="FF0000"/>
              </a:solidFill>
            </a:endParaRPr>
          </a:p>
        </p:txBody>
      </p:sp>
      <p:sp>
        <p:nvSpPr>
          <p:cNvPr id="83975" name="正方形/長方形 11">
            <a:extLst>
              <a:ext uri="{FF2B5EF4-FFF2-40B4-BE49-F238E27FC236}">
                <a16:creationId xmlns:a16="http://schemas.microsoft.com/office/drawing/2014/main" id="{0F3E2579-1818-486C-8192-063137FCA460}"/>
              </a:ext>
            </a:extLst>
          </p:cNvPr>
          <p:cNvSpPr>
            <a:spLocks noChangeArrowheads="1"/>
          </p:cNvSpPr>
          <p:nvPr/>
        </p:nvSpPr>
        <p:spPr bwMode="auto">
          <a:xfrm>
            <a:off x="1692275" y="4283075"/>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FF0000"/>
                </a:solidFill>
              </a:rPr>
              <a:t>M6.5</a:t>
            </a:r>
            <a:endParaRPr lang="ja-JP" altLang="en-US" sz="1800">
              <a:solidFill>
                <a:srgbClr val="FF0000"/>
              </a:solidFill>
            </a:endParaRPr>
          </a:p>
        </p:txBody>
      </p:sp>
      <p:sp>
        <p:nvSpPr>
          <p:cNvPr id="83976" name="正方形/長方形 12">
            <a:extLst>
              <a:ext uri="{FF2B5EF4-FFF2-40B4-BE49-F238E27FC236}">
                <a16:creationId xmlns:a16="http://schemas.microsoft.com/office/drawing/2014/main" id="{0048AB17-CCF9-4624-81E2-C85C09D1F5CE}"/>
              </a:ext>
            </a:extLst>
          </p:cNvPr>
          <p:cNvSpPr>
            <a:spLocks noChangeArrowheads="1"/>
          </p:cNvSpPr>
          <p:nvPr/>
        </p:nvSpPr>
        <p:spPr bwMode="auto">
          <a:xfrm>
            <a:off x="2268538" y="4365625"/>
            <a:ext cx="696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M6.4</a:t>
            </a:r>
            <a:endParaRPr lang="ja-JP" altLang="en-US" sz="1800" dirty="0">
              <a:solidFill>
                <a:srgbClr val="FF0000"/>
              </a:solidFill>
            </a:endParaRPr>
          </a:p>
        </p:txBody>
      </p:sp>
      <p:sp>
        <p:nvSpPr>
          <p:cNvPr id="83977" name="正方形/長方形 17">
            <a:extLst>
              <a:ext uri="{FF2B5EF4-FFF2-40B4-BE49-F238E27FC236}">
                <a16:creationId xmlns:a16="http://schemas.microsoft.com/office/drawing/2014/main" id="{4552FB5C-4747-4E83-B8CB-BCB42D134CD9}"/>
              </a:ext>
            </a:extLst>
          </p:cNvPr>
          <p:cNvSpPr>
            <a:spLocks noChangeArrowheads="1"/>
          </p:cNvSpPr>
          <p:nvPr/>
        </p:nvSpPr>
        <p:spPr bwMode="auto">
          <a:xfrm rot="-5400000">
            <a:off x="-103187" y="2312987"/>
            <a:ext cx="21336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FF0000"/>
                </a:solidFill>
              </a:rPr>
              <a:t>Foreshock</a:t>
            </a:r>
          </a:p>
          <a:p>
            <a:pPr eaLnBrk="1" hangingPunct="1">
              <a:spcBef>
                <a:spcPct val="0"/>
              </a:spcBef>
              <a:buFontTx/>
              <a:buNone/>
            </a:pPr>
            <a:r>
              <a:rPr lang="en-US" altLang="ja-JP" sz="2000">
                <a:solidFill>
                  <a:srgbClr val="FF0000"/>
                </a:solidFill>
              </a:rPr>
              <a:t>probability (%)</a:t>
            </a:r>
            <a:endParaRPr lang="ja-JP" altLang="en-US" sz="2000">
              <a:solidFill>
                <a:srgbClr val="FF0000"/>
              </a:solidFill>
            </a:endParaRPr>
          </a:p>
        </p:txBody>
      </p:sp>
      <p:sp>
        <p:nvSpPr>
          <p:cNvPr id="83978" name="正方形/長方形 7">
            <a:extLst>
              <a:ext uri="{FF2B5EF4-FFF2-40B4-BE49-F238E27FC236}">
                <a16:creationId xmlns:a16="http://schemas.microsoft.com/office/drawing/2014/main" id="{17334AD7-77B4-4A4A-B22A-E5956347EAB3}"/>
              </a:ext>
            </a:extLst>
          </p:cNvPr>
          <p:cNvSpPr>
            <a:spLocks noChangeArrowheads="1"/>
          </p:cNvSpPr>
          <p:nvPr/>
        </p:nvSpPr>
        <p:spPr bwMode="auto">
          <a:xfrm rot="-5400000">
            <a:off x="340519" y="5068094"/>
            <a:ext cx="14684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FF0000"/>
                </a:solidFill>
              </a:rPr>
              <a:t>Magnitude</a:t>
            </a:r>
            <a:endParaRPr lang="ja-JP" altLang="en-US" sz="2000" dirty="0">
              <a:solidFill>
                <a:srgbClr val="FF0000"/>
              </a:solidFill>
            </a:endParaRPr>
          </a:p>
        </p:txBody>
      </p:sp>
      <p:sp>
        <p:nvSpPr>
          <p:cNvPr id="11" name="右中かっこ 10">
            <a:extLst>
              <a:ext uri="{FF2B5EF4-FFF2-40B4-BE49-F238E27FC236}">
                <a16:creationId xmlns:a16="http://schemas.microsoft.com/office/drawing/2014/main" id="{998807A5-C586-4F56-8895-241194505DDA}"/>
              </a:ext>
            </a:extLst>
          </p:cNvPr>
          <p:cNvSpPr/>
          <p:nvPr/>
        </p:nvSpPr>
        <p:spPr bwMode="auto">
          <a:xfrm rot="16200000">
            <a:off x="4493717" y="-1183264"/>
            <a:ext cx="341313" cy="5518746"/>
          </a:xfrm>
          <a:prstGeom prst="rightBrace">
            <a:avLst>
              <a:gd name="adj1" fmla="val 35975"/>
              <a:gd name="adj2" fmla="val 50000"/>
            </a:avLst>
          </a:prstGeom>
          <a:noFill/>
          <a:ln w="28575"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a:ln>
                <a:noFill/>
              </a:ln>
              <a:solidFill>
                <a:schemeClr val="tx1"/>
              </a:solidFill>
              <a:effectLst/>
              <a:latin typeface="Arial" charset="0"/>
              <a:ea typeface="ＭＳ ゴシック" pitchFamily="49" charset="-128"/>
            </a:endParaRPr>
          </a:p>
        </p:txBody>
      </p:sp>
      <p:sp>
        <p:nvSpPr>
          <p:cNvPr id="12" name="右中かっこ 11">
            <a:extLst>
              <a:ext uri="{FF2B5EF4-FFF2-40B4-BE49-F238E27FC236}">
                <a16:creationId xmlns:a16="http://schemas.microsoft.com/office/drawing/2014/main" id="{553CE92E-B371-4286-BACE-EA2B262E8693}"/>
              </a:ext>
            </a:extLst>
          </p:cNvPr>
          <p:cNvSpPr/>
          <p:nvPr/>
        </p:nvSpPr>
        <p:spPr bwMode="auto">
          <a:xfrm rot="16200000">
            <a:off x="7632057" y="1275997"/>
            <a:ext cx="341313" cy="628647"/>
          </a:xfrm>
          <a:prstGeom prst="rightBrace">
            <a:avLst>
              <a:gd name="adj1" fmla="val 20728"/>
              <a:gd name="adj2" fmla="val 50000"/>
            </a:avLst>
          </a:prstGeom>
          <a:noFill/>
          <a:ln w="28575"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a:ln>
                <a:noFill/>
              </a:ln>
              <a:solidFill>
                <a:schemeClr val="tx1"/>
              </a:solidFill>
              <a:effectLst/>
              <a:latin typeface="Arial" charset="0"/>
              <a:ea typeface="ＭＳ ゴシック" pitchFamily="49" charset="-128"/>
            </a:endParaRPr>
          </a:p>
        </p:txBody>
      </p:sp>
      <p:sp>
        <p:nvSpPr>
          <p:cNvPr id="13" name="正方形/長方形 12">
            <a:extLst>
              <a:ext uri="{FF2B5EF4-FFF2-40B4-BE49-F238E27FC236}">
                <a16:creationId xmlns:a16="http://schemas.microsoft.com/office/drawing/2014/main" id="{EE971A2C-8A46-4A3E-9967-35B10D8B6243}"/>
              </a:ext>
            </a:extLst>
          </p:cNvPr>
          <p:cNvSpPr>
            <a:spLocks noChangeArrowheads="1"/>
          </p:cNvSpPr>
          <p:nvPr/>
        </p:nvSpPr>
        <p:spPr bwMode="auto">
          <a:xfrm>
            <a:off x="3920750" y="1066800"/>
            <a:ext cx="225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Target event M6.6+</a:t>
            </a:r>
            <a:endParaRPr lang="ja-JP" altLang="en-US" sz="1800" dirty="0">
              <a:solidFill>
                <a:srgbClr val="FF0000"/>
              </a:solidFill>
            </a:endParaRPr>
          </a:p>
        </p:txBody>
      </p:sp>
      <p:sp>
        <p:nvSpPr>
          <p:cNvPr id="14" name="正方形/長方形 13">
            <a:extLst>
              <a:ext uri="{FF2B5EF4-FFF2-40B4-BE49-F238E27FC236}">
                <a16:creationId xmlns:a16="http://schemas.microsoft.com/office/drawing/2014/main" id="{86C39B11-A46B-4DEA-820C-3B89DFB833F2}"/>
              </a:ext>
            </a:extLst>
          </p:cNvPr>
          <p:cNvSpPr>
            <a:spLocks noChangeArrowheads="1"/>
          </p:cNvSpPr>
          <p:nvPr/>
        </p:nvSpPr>
        <p:spPr bwMode="auto">
          <a:xfrm>
            <a:off x="7397321" y="1078468"/>
            <a:ext cx="832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M7.4+</a:t>
            </a:r>
            <a:endParaRPr lang="ja-JP" altLang="en-US" sz="1800" dirty="0">
              <a:solidFill>
                <a:srgbClr val="FF0000"/>
              </a:solidFill>
            </a:endParaRPr>
          </a:p>
        </p:txBody>
      </p:sp>
      <p:sp>
        <p:nvSpPr>
          <p:cNvPr id="15" name="正方形/長方形 12">
            <a:extLst>
              <a:ext uri="{FF2B5EF4-FFF2-40B4-BE49-F238E27FC236}">
                <a16:creationId xmlns:a16="http://schemas.microsoft.com/office/drawing/2014/main" id="{88C52A2A-CCC9-4628-93C1-DF974C912178}"/>
              </a:ext>
            </a:extLst>
          </p:cNvPr>
          <p:cNvSpPr>
            <a:spLocks noChangeArrowheads="1"/>
          </p:cNvSpPr>
          <p:nvPr/>
        </p:nvSpPr>
        <p:spPr bwMode="auto">
          <a:xfrm>
            <a:off x="1821116" y="4752468"/>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M5.8</a:t>
            </a:r>
            <a:endParaRPr lang="ja-JP" altLang="en-US" sz="1800" dirty="0">
              <a:solidFill>
                <a:srgbClr val="FF0000"/>
              </a:solidFill>
            </a:endParaRPr>
          </a:p>
        </p:txBody>
      </p:sp>
      <p:sp>
        <p:nvSpPr>
          <p:cNvPr id="16" name="正方形/長方形 7">
            <a:extLst>
              <a:ext uri="{FF2B5EF4-FFF2-40B4-BE49-F238E27FC236}">
                <a16:creationId xmlns:a16="http://schemas.microsoft.com/office/drawing/2014/main" id="{EB9344BD-36B1-46C7-BE93-7CB4DD565FBD}"/>
              </a:ext>
            </a:extLst>
          </p:cNvPr>
          <p:cNvSpPr>
            <a:spLocks noChangeArrowheads="1"/>
          </p:cNvSpPr>
          <p:nvPr/>
        </p:nvSpPr>
        <p:spPr bwMode="auto">
          <a:xfrm>
            <a:off x="4403630" y="6358338"/>
            <a:ext cx="77797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FF0000"/>
                </a:solidFill>
              </a:rPr>
              <a:t>Time</a:t>
            </a:r>
            <a:endParaRPr lang="ja-JP" altLang="en-US" sz="2000"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5B690C9-8E7C-4294-A3F8-BD758F21DFE4}"/>
              </a:ext>
            </a:extLst>
          </p:cNvPr>
          <p:cNvPicPr/>
          <p:nvPr/>
        </p:nvPicPr>
        <p:blipFill>
          <a:blip r:embed="rId3"/>
          <a:stretch>
            <a:fillRect/>
          </a:stretch>
        </p:blipFill>
        <p:spPr>
          <a:xfrm>
            <a:off x="811420" y="1484783"/>
            <a:ext cx="7865036" cy="5280965"/>
          </a:xfrm>
          <a:prstGeom prst="rect">
            <a:avLst/>
          </a:prstGeom>
        </p:spPr>
      </p:pic>
      <p:sp>
        <p:nvSpPr>
          <p:cNvPr id="83971" name="コンテンツ プレースホルダ 2">
            <a:extLst>
              <a:ext uri="{FF2B5EF4-FFF2-40B4-BE49-F238E27FC236}">
                <a16:creationId xmlns:a16="http://schemas.microsoft.com/office/drawing/2014/main" id="{A01B60F2-70A1-4493-905B-CA844AD3B6A2}"/>
              </a:ext>
            </a:extLst>
          </p:cNvPr>
          <p:cNvSpPr>
            <a:spLocks noGrp="1" noChangeArrowheads="1"/>
          </p:cNvSpPr>
          <p:nvPr>
            <p:ph idx="1"/>
          </p:nvPr>
        </p:nvSpPr>
        <p:spPr>
          <a:xfrm>
            <a:off x="395288" y="908050"/>
            <a:ext cx="7129462" cy="576263"/>
          </a:xfrm>
        </p:spPr>
        <p:txBody>
          <a:bodyPr/>
          <a:lstStyle/>
          <a:p>
            <a:pPr eaLnBrk="1" hangingPunct="1">
              <a:lnSpc>
                <a:spcPct val="120000"/>
              </a:lnSpc>
              <a:buFontTx/>
              <a:buBlip>
                <a:blip r:embed="rId4"/>
              </a:buBlip>
            </a:pPr>
            <a:r>
              <a:rPr lang="en-US" altLang="ja-JP" sz="2400" dirty="0"/>
              <a:t>2011 Tohoku (M9.0)</a:t>
            </a:r>
            <a:endParaRPr lang="en-US" altLang="ja-JP" sz="2000" dirty="0"/>
          </a:p>
        </p:txBody>
      </p:sp>
      <p:sp>
        <p:nvSpPr>
          <p:cNvPr id="83972" name="スライド番号プレースホルダー 1031">
            <a:extLst>
              <a:ext uri="{FF2B5EF4-FFF2-40B4-BE49-F238E27FC236}">
                <a16:creationId xmlns:a16="http://schemas.microsoft.com/office/drawing/2014/main" id="{0BB03F2E-B8C8-49F0-9BAB-E2BC197A24B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6D1D0E9-EE0E-4288-A803-725D0E6D87F4}" type="slidenum">
              <a:rPr lang="ja-JP" altLang="en-US" sz="1400" smtClean="0">
                <a:solidFill>
                  <a:srgbClr val="000000"/>
                </a:solidFill>
              </a:rPr>
              <a:pPr>
                <a:spcBef>
                  <a:spcPct val="0"/>
                </a:spcBef>
                <a:buFontTx/>
                <a:buNone/>
              </a:pPr>
              <a:t>26</a:t>
            </a:fld>
            <a:endParaRPr lang="ja-JP" altLang="en-US" sz="1400">
              <a:solidFill>
                <a:srgbClr val="000000"/>
              </a:solidFill>
            </a:endParaRPr>
          </a:p>
        </p:txBody>
      </p:sp>
      <p:sp>
        <p:nvSpPr>
          <p:cNvPr id="87" name="Rectangle 1">
            <a:extLst>
              <a:ext uri="{FF2B5EF4-FFF2-40B4-BE49-F238E27FC236}">
                <a16:creationId xmlns:a16="http://schemas.microsoft.com/office/drawing/2014/main" id="{25EF8C8F-9274-4C04-A78A-C2A7F41B8B50}"/>
              </a:ext>
            </a:extLst>
          </p:cNvPr>
          <p:cNvSpPr>
            <a:spLocks noGrp="1" noChangeArrowheads="1"/>
          </p:cNvSpPr>
          <p:nvPr>
            <p:ph type="title"/>
          </p:nvPr>
        </p:nvSpPr>
        <p:spPr>
          <a:xfrm>
            <a:off x="304800" y="-9525"/>
            <a:ext cx="8686800"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Evaluation for Major Foreshock Sequences</a:t>
            </a:r>
          </a:p>
        </p:txBody>
      </p:sp>
      <p:sp>
        <p:nvSpPr>
          <p:cNvPr id="83974" name="正方形/長方形 5">
            <a:extLst>
              <a:ext uri="{FF2B5EF4-FFF2-40B4-BE49-F238E27FC236}">
                <a16:creationId xmlns:a16="http://schemas.microsoft.com/office/drawing/2014/main" id="{DEC9AE38-212F-4D45-803A-F4B5D04A4766}"/>
              </a:ext>
            </a:extLst>
          </p:cNvPr>
          <p:cNvSpPr>
            <a:spLocks noChangeArrowheads="1"/>
          </p:cNvSpPr>
          <p:nvPr/>
        </p:nvSpPr>
        <p:spPr bwMode="auto">
          <a:xfrm>
            <a:off x="7524750" y="4615934"/>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M7.3</a:t>
            </a:r>
            <a:endParaRPr lang="ja-JP" altLang="en-US" sz="1800" dirty="0">
              <a:solidFill>
                <a:srgbClr val="FF0000"/>
              </a:solidFill>
            </a:endParaRPr>
          </a:p>
        </p:txBody>
      </p:sp>
      <p:sp>
        <p:nvSpPr>
          <p:cNvPr id="83977" name="正方形/長方形 17">
            <a:extLst>
              <a:ext uri="{FF2B5EF4-FFF2-40B4-BE49-F238E27FC236}">
                <a16:creationId xmlns:a16="http://schemas.microsoft.com/office/drawing/2014/main" id="{4552FB5C-4747-4E83-B8CB-BCB42D134CD9}"/>
              </a:ext>
            </a:extLst>
          </p:cNvPr>
          <p:cNvSpPr>
            <a:spLocks noChangeArrowheads="1"/>
          </p:cNvSpPr>
          <p:nvPr/>
        </p:nvSpPr>
        <p:spPr bwMode="auto">
          <a:xfrm rot="-5400000">
            <a:off x="-161130" y="2255044"/>
            <a:ext cx="2249487"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FF0000"/>
                </a:solidFill>
              </a:rPr>
              <a:t>Foreshock</a:t>
            </a:r>
          </a:p>
          <a:p>
            <a:pPr eaLnBrk="1" hangingPunct="1">
              <a:spcBef>
                <a:spcPct val="0"/>
              </a:spcBef>
              <a:buFontTx/>
              <a:buNone/>
            </a:pPr>
            <a:r>
              <a:rPr lang="en-US" altLang="ja-JP" sz="2000" dirty="0">
                <a:solidFill>
                  <a:srgbClr val="FF0000"/>
                </a:solidFill>
              </a:rPr>
              <a:t>probability (%)</a:t>
            </a:r>
            <a:endParaRPr lang="ja-JP" altLang="en-US" sz="2000" dirty="0">
              <a:solidFill>
                <a:srgbClr val="FF0000"/>
              </a:solidFill>
            </a:endParaRPr>
          </a:p>
        </p:txBody>
      </p:sp>
      <p:sp>
        <p:nvSpPr>
          <p:cNvPr id="83978" name="正方形/長方形 7">
            <a:extLst>
              <a:ext uri="{FF2B5EF4-FFF2-40B4-BE49-F238E27FC236}">
                <a16:creationId xmlns:a16="http://schemas.microsoft.com/office/drawing/2014/main" id="{17334AD7-77B4-4A4A-B22A-E5956347EAB3}"/>
              </a:ext>
            </a:extLst>
          </p:cNvPr>
          <p:cNvSpPr>
            <a:spLocks noChangeArrowheads="1"/>
          </p:cNvSpPr>
          <p:nvPr/>
        </p:nvSpPr>
        <p:spPr bwMode="auto">
          <a:xfrm rot="-5400000">
            <a:off x="340519" y="5068094"/>
            <a:ext cx="14684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FF0000"/>
                </a:solidFill>
              </a:rPr>
              <a:t>Magnitude</a:t>
            </a:r>
            <a:endParaRPr lang="ja-JP" altLang="en-US" sz="2000">
              <a:solidFill>
                <a:srgbClr val="FF0000"/>
              </a:solidFill>
            </a:endParaRPr>
          </a:p>
        </p:txBody>
      </p:sp>
      <p:sp>
        <p:nvSpPr>
          <p:cNvPr id="12" name="正方形/長方形 11">
            <a:extLst>
              <a:ext uri="{FF2B5EF4-FFF2-40B4-BE49-F238E27FC236}">
                <a16:creationId xmlns:a16="http://schemas.microsoft.com/office/drawing/2014/main" id="{2555B66A-2E3C-4A85-9594-40FBB9822950}"/>
              </a:ext>
            </a:extLst>
          </p:cNvPr>
          <p:cNvSpPr>
            <a:spLocks noChangeArrowheads="1"/>
          </p:cNvSpPr>
          <p:nvPr/>
        </p:nvSpPr>
        <p:spPr bwMode="auto">
          <a:xfrm>
            <a:off x="2121773" y="5269468"/>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M5.5</a:t>
            </a:r>
            <a:endParaRPr lang="ja-JP" altLang="en-US" sz="1800" dirty="0">
              <a:solidFill>
                <a:srgbClr val="FF0000"/>
              </a:solidFill>
            </a:endParaRPr>
          </a:p>
        </p:txBody>
      </p:sp>
      <p:sp>
        <p:nvSpPr>
          <p:cNvPr id="15" name="正方形/長方形 14">
            <a:extLst>
              <a:ext uri="{FF2B5EF4-FFF2-40B4-BE49-F238E27FC236}">
                <a16:creationId xmlns:a16="http://schemas.microsoft.com/office/drawing/2014/main" id="{52BFA4E6-F788-4574-8D90-7C3723790710}"/>
              </a:ext>
            </a:extLst>
          </p:cNvPr>
          <p:cNvSpPr>
            <a:spLocks noChangeArrowheads="1"/>
          </p:cNvSpPr>
          <p:nvPr/>
        </p:nvSpPr>
        <p:spPr bwMode="auto">
          <a:xfrm>
            <a:off x="3874373" y="5410200"/>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M5.2</a:t>
            </a:r>
            <a:endParaRPr lang="ja-JP" altLang="en-US" sz="1800" dirty="0">
              <a:solidFill>
                <a:srgbClr val="FF0000"/>
              </a:solidFill>
            </a:endParaRPr>
          </a:p>
        </p:txBody>
      </p:sp>
      <p:sp>
        <p:nvSpPr>
          <p:cNvPr id="17" name="正方形/長方形 5">
            <a:extLst>
              <a:ext uri="{FF2B5EF4-FFF2-40B4-BE49-F238E27FC236}">
                <a16:creationId xmlns:a16="http://schemas.microsoft.com/office/drawing/2014/main" id="{DCE16694-5D69-4821-83A6-D25D5A90AB20}"/>
              </a:ext>
            </a:extLst>
          </p:cNvPr>
          <p:cNvSpPr>
            <a:spLocks noChangeArrowheads="1"/>
          </p:cNvSpPr>
          <p:nvPr/>
        </p:nvSpPr>
        <p:spPr bwMode="auto">
          <a:xfrm>
            <a:off x="7989173" y="4812938"/>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M6.8</a:t>
            </a:r>
            <a:endParaRPr lang="ja-JP" altLang="en-US" sz="1800" dirty="0">
              <a:solidFill>
                <a:srgbClr val="FF0000"/>
              </a:solidFill>
            </a:endParaRPr>
          </a:p>
        </p:txBody>
      </p:sp>
      <p:sp>
        <p:nvSpPr>
          <p:cNvPr id="18" name="正方形/長方形 5">
            <a:extLst>
              <a:ext uri="{FF2B5EF4-FFF2-40B4-BE49-F238E27FC236}">
                <a16:creationId xmlns:a16="http://schemas.microsoft.com/office/drawing/2014/main" id="{E93CD5BC-C266-4D9E-A183-458EF2664761}"/>
              </a:ext>
            </a:extLst>
          </p:cNvPr>
          <p:cNvSpPr>
            <a:spLocks noChangeArrowheads="1"/>
          </p:cNvSpPr>
          <p:nvPr/>
        </p:nvSpPr>
        <p:spPr bwMode="auto">
          <a:xfrm>
            <a:off x="8001000" y="4191000"/>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M9.0</a:t>
            </a:r>
            <a:endParaRPr lang="ja-JP" altLang="en-US" sz="1800" dirty="0">
              <a:solidFill>
                <a:srgbClr val="FF0000"/>
              </a:solidFill>
            </a:endParaRPr>
          </a:p>
        </p:txBody>
      </p:sp>
      <p:sp>
        <p:nvSpPr>
          <p:cNvPr id="2" name="右中かっこ 1">
            <a:extLst>
              <a:ext uri="{FF2B5EF4-FFF2-40B4-BE49-F238E27FC236}">
                <a16:creationId xmlns:a16="http://schemas.microsoft.com/office/drawing/2014/main" id="{FAD15BBC-E17E-4354-9FF9-BEA782CCCA13}"/>
              </a:ext>
            </a:extLst>
          </p:cNvPr>
          <p:cNvSpPr/>
          <p:nvPr/>
        </p:nvSpPr>
        <p:spPr bwMode="auto">
          <a:xfrm rot="16200000">
            <a:off x="5070970" y="-756744"/>
            <a:ext cx="341313" cy="5518746"/>
          </a:xfrm>
          <a:prstGeom prst="rightBrace">
            <a:avLst>
              <a:gd name="adj1" fmla="val 35975"/>
              <a:gd name="adj2" fmla="val 50000"/>
            </a:avLst>
          </a:prstGeom>
          <a:noFill/>
          <a:ln w="28575"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a:ln>
                <a:noFill/>
              </a:ln>
              <a:solidFill>
                <a:schemeClr val="tx1"/>
              </a:solidFill>
              <a:effectLst/>
              <a:latin typeface="Arial" charset="0"/>
              <a:ea typeface="ＭＳ ゴシック" pitchFamily="49" charset="-128"/>
            </a:endParaRPr>
          </a:p>
        </p:txBody>
      </p:sp>
      <p:sp>
        <p:nvSpPr>
          <p:cNvPr id="16" name="右中かっこ 15">
            <a:extLst>
              <a:ext uri="{FF2B5EF4-FFF2-40B4-BE49-F238E27FC236}">
                <a16:creationId xmlns:a16="http://schemas.microsoft.com/office/drawing/2014/main" id="{CA9B8CA7-D205-4EC5-BD52-A26A36EC3272}"/>
              </a:ext>
            </a:extLst>
          </p:cNvPr>
          <p:cNvSpPr/>
          <p:nvPr/>
        </p:nvSpPr>
        <p:spPr bwMode="auto">
          <a:xfrm rot="16200000">
            <a:off x="8159536" y="1685133"/>
            <a:ext cx="341313" cy="628647"/>
          </a:xfrm>
          <a:prstGeom prst="rightBrace">
            <a:avLst>
              <a:gd name="adj1" fmla="val 20728"/>
              <a:gd name="adj2" fmla="val 50000"/>
            </a:avLst>
          </a:prstGeom>
          <a:noFill/>
          <a:ln w="28575"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a:ln>
                <a:noFill/>
              </a:ln>
              <a:solidFill>
                <a:schemeClr val="tx1"/>
              </a:solidFill>
              <a:effectLst/>
              <a:latin typeface="Arial" charset="0"/>
              <a:ea typeface="ＭＳ ゴシック" pitchFamily="49" charset="-128"/>
            </a:endParaRPr>
          </a:p>
        </p:txBody>
      </p:sp>
      <p:sp>
        <p:nvSpPr>
          <p:cNvPr id="19" name="正方形/長方形 18">
            <a:extLst>
              <a:ext uri="{FF2B5EF4-FFF2-40B4-BE49-F238E27FC236}">
                <a16:creationId xmlns:a16="http://schemas.microsoft.com/office/drawing/2014/main" id="{1EB80A65-90BB-48C9-90FC-BEE41331741E}"/>
              </a:ext>
            </a:extLst>
          </p:cNvPr>
          <p:cNvSpPr>
            <a:spLocks noChangeArrowheads="1"/>
          </p:cNvSpPr>
          <p:nvPr/>
        </p:nvSpPr>
        <p:spPr bwMode="auto">
          <a:xfrm>
            <a:off x="3996950" y="1524000"/>
            <a:ext cx="225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Target event M5.6+</a:t>
            </a:r>
            <a:endParaRPr lang="ja-JP" altLang="en-US" sz="1800" dirty="0">
              <a:solidFill>
                <a:srgbClr val="FF0000"/>
              </a:solidFill>
            </a:endParaRPr>
          </a:p>
        </p:txBody>
      </p:sp>
      <p:sp>
        <p:nvSpPr>
          <p:cNvPr id="20" name="正方形/長方形 19">
            <a:extLst>
              <a:ext uri="{FF2B5EF4-FFF2-40B4-BE49-F238E27FC236}">
                <a16:creationId xmlns:a16="http://schemas.microsoft.com/office/drawing/2014/main" id="{0DD98F4C-68EA-4D6E-9F68-07962FF33E2F}"/>
              </a:ext>
            </a:extLst>
          </p:cNvPr>
          <p:cNvSpPr>
            <a:spLocks noChangeArrowheads="1"/>
          </p:cNvSpPr>
          <p:nvPr/>
        </p:nvSpPr>
        <p:spPr bwMode="auto">
          <a:xfrm>
            <a:off x="7848600" y="1524000"/>
            <a:ext cx="832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rPr>
              <a:t>M7.4+</a:t>
            </a:r>
            <a:endParaRPr lang="ja-JP" altLang="en-US" sz="1800" dirty="0">
              <a:solidFill>
                <a:srgbClr val="FF0000"/>
              </a:solidFill>
            </a:endParaRPr>
          </a:p>
        </p:txBody>
      </p:sp>
      <p:sp>
        <p:nvSpPr>
          <p:cNvPr id="21" name="正方形/長方形 7">
            <a:extLst>
              <a:ext uri="{FF2B5EF4-FFF2-40B4-BE49-F238E27FC236}">
                <a16:creationId xmlns:a16="http://schemas.microsoft.com/office/drawing/2014/main" id="{B9FFE1F9-8EB7-4A1B-9AD1-B68DD3A6CBB1}"/>
              </a:ext>
            </a:extLst>
          </p:cNvPr>
          <p:cNvSpPr>
            <a:spLocks noChangeArrowheads="1"/>
          </p:cNvSpPr>
          <p:nvPr/>
        </p:nvSpPr>
        <p:spPr bwMode="auto">
          <a:xfrm>
            <a:off x="4403630" y="6477000"/>
            <a:ext cx="77797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FF0000"/>
                </a:solidFill>
              </a:rPr>
              <a:t>Time</a:t>
            </a:r>
            <a:endParaRPr lang="ja-JP" altLang="en-US" sz="2000" dirty="0">
              <a:solidFill>
                <a:srgbClr val="FF0000"/>
              </a:solidFill>
            </a:endParaRPr>
          </a:p>
        </p:txBody>
      </p:sp>
    </p:spTree>
    <p:extLst>
      <p:ext uri="{BB962C8B-B14F-4D97-AF65-F5344CB8AC3E}">
        <p14:creationId xmlns:p14="http://schemas.microsoft.com/office/powerpoint/2010/main" val="359729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番号プレースホルダー 1031">
            <a:extLst>
              <a:ext uri="{FF2B5EF4-FFF2-40B4-BE49-F238E27FC236}">
                <a16:creationId xmlns:a16="http://schemas.microsoft.com/office/drawing/2014/main" id="{7D076563-541F-4298-A082-42AC7FB94CB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0884524-5EE5-48E4-8B7A-216C1E55E26D}" type="slidenum">
              <a:rPr lang="ja-JP" altLang="en-US" sz="1400" smtClean="0">
                <a:solidFill>
                  <a:srgbClr val="000000"/>
                </a:solidFill>
              </a:rPr>
              <a:pPr>
                <a:spcBef>
                  <a:spcPct val="0"/>
                </a:spcBef>
                <a:buFontTx/>
                <a:buNone/>
              </a:pPr>
              <a:t>27</a:t>
            </a:fld>
            <a:endParaRPr lang="ja-JP" altLang="en-US" sz="1400">
              <a:solidFill>
                <a:srgbClr val="000000"/>
              </a:solidFill>
            </a:endParaRPr>
          </a:p>
        </p:txBody>
      </p:sp>
      <p:sp>
        <p:nvSpPr>
          <p:cNvPr id="87" name="Rectangle 1">
            <a:extLst>
              <a:ext uri="{FF2B5EF4-FFF2-40B4-BE49-F238E27FC236}">
                <a16:creationId xmlns:a16="http://schemas.microsoft.com/office/drawing/2014/main" id="{B2713518-CBDD-475E-8B4C-8553E9C905E8}"/>
              </a:ext>
            </a:extLst>
          </p:cNvPr>
          <p:cNvSpPr>
            <a:spLocks noGrp="1" noChangeArrowheads="1"/>
          </p:cNvSpPr>
          <p:nvPr>
            <p:ph type="title"/>
          </p:nvPr>
        </p:nvSpPr>
        <p:spPr>
          <a:xfrm>
            <a:off x="231775" y="-9525"/>
            <a:ext cx="8228013"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Contents</a:t>
            </a:r>
          </a:p>
        </p:txBody>
      </p:sp>
      <p:sp>
        <p:nvSpPr>
          <p:cNvPr id="67588" name="コンテンツ プレースホルダ 2">
            <a:extLst>
              <a:ext uri="{FF2B5EF4-FFF2-40B4-BE49-F238E27FC236}">
                <a16:creationId xmlns:a16="http://schemas.microsoft.com/office/drawing/2014/main" id="{158D8668-BEEF-40C3-B394-3BE68A6C93CA}"/>
              </a:ext>
            </a:extLst>
          </p:cNvPr>
          <p:cNvSpPr>
            <a:spLocks noGrp="1" noChangeArrowheads="1"/>
          </p:cNvSpPr>
          <p:nvPr>
            <p:ph idx="1"/>
          </p:nvPr>
        </p:nvSpPr>
        <p:spPr>
          <a:xfrm>
            <a:off x="323850" y="1065213"/>
            <a:ext cx="8588375" cy="4725987"/>
          </a:xfrm>
        </p:spPr>
        <p:txBody>
          <a:bodyPr/>
          <a:lstStyle/>
          <a:p>
            <a:pPr eaLnBrk="1" hangingPunct="1">
              <a:lnSpc>
                <a:spcPct val="120000"/>
              </a:lnSpc>
              <a:buFontTx/>
              <a:buBlip>
                <a:blip r:embed="rId3"/>
              </a:buBlip>
            </a:pPr>
            <a:r>
              <a:rPr lang="en-US" altLang="ja-JP" sz="2400" dirty="0"/>
              <a:t>We analyzed two earthquake catalogues:</a:t>
            </a:r>
          </a:p>
          <a:p>
            <a:pPr marL="914400" lvl="1" indent="-457200" eaLnBrk="1" hangingPunct="1">
              <a:lnSpc>
                <a:spcPct val="150000"/>
              </a:lnSpc>
              <a:buFontTx/>
              <a:buAutoNum type="arabicPeriod"/>
            </a:pPr>
            <a:r>
              <a:rPr lang="en-US" altLang="ja-JP" sz="2400" dirty="0"/>
              <a:t>Japan Meteorological Agency (JMA) catalogue of Magnitude 4+ observed from 1926 to 1999 in the region E128–148</a:t>
            </a:r>
            <a:r>
              <a:rPr lang="en-US" altLang="ja-JP" sz="2400" dirty="0">
                <a:latin typeface="Times New Roman" panose="02020603050405020304" pitchFamily="18" charset="0"/>
                <a:cs typeface="Times New Roman" panose="02020603050405020304" pitchFamily="18" charset="0"/>
              </a:rPr>
              <a:t>°</a:t>
            </a:r>
            <a:r>
              <a:rPr lang="en-US" altLang="ja-JP" sz="2400" dirty="0"/>
              <a:t>, N30–46°at a depth shallower than 100 km.</a:t>
            </a:r>
          </a:p>
          <a:p>
            <a:pPr marL="914400" lvl="1" indent="-457200" eaLnBrk="1" hangingPunct="1">
              <a:lnSpc>
                <a:spcPct val="150000"/>
              </a:lnSpc>
              <a:buFontTx/>
              <a:buAutoNum type="arabicPeriod"/>
            </a:pPr>
            <a:r>
              <a:rPr lang="en-US" altLang="ja-JP" sz="2400" dirty="0">
                <a:solidFill>
                  <a:srgbClr val="3333FF"/>
                </a:solidFill>
              </a:rPr>
              <a:t>International Seismological Centre (ISC) catalogue of Magnitude 4.7+ observed from 1960 to 1999 in all over the world at a depth shallower than 100 km. </a:t>
            </a:r>
          </a:p>
        </p:txBody>
      </p:sp>
    </p:spTree>
    <p:extLst>
      <p:ext uri="{BB962C8B-B14F-4D97-AF65-F5344CB8AC3E}">
        <p14:creationId xmlns:p14="http://schemas.microsoft.com/office/powerpoint/2010/main" val="2640884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図 2">
            <a:extLst>
              <a:ext uri="{FF2B5EF4-FFF2-40B4-BE49-F238E27FC236}">
                <a16:creationId xmlns:a16="http://schemas.microsoft.com/office/drawing/2014/main" id="{A87FE2B2-9515-46B7-9C22-D914E2C78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219200"/>
            <a:ext cx="84074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スライド番号プレースホルダー 1031">
            <a:extLst>
              <a:ext uri="{FF2B5EF4-FFF2-40B4-BE49-F238E27FC236}">
                <a16:creationId xmlns:a16="http://schemas.microsoft.com/office/drawing/2014/main" id="{1B822B81-1699-46D9-B551-2C76F8A06A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0D68485-9F5B-48D6-88A0-1640D43758A5}" type="slidenum">
              <a:rPr lang="ja-JP" altLang="en-US" sz="1400" smtClean="0">
                <a:solidFill>
                  <a:srgbClr val="000000"/>
                </a:solidFill>
              </a:rPr>
              <a:pPr>
                <a:spcBef>
                  <a:spcPct val="0"/>
                </a:spcBef>
                <a:buFontTx/>
                <a:buNone/>
              </a:pPr>
              <a:t>28</a:t>
            </a:fld>
            <a:endParaRPr lang="ja-JP" altLang="en-US" sz="1400">
              <a:solidFill>
                <a:srgbClr val="000000"/>
              </a:solidFill>
            </a:endParaRPr>
          </a:p>
        </p:txBody>
      </p:sp>
      <p:sp>
        <p:nvSpPr>
          <p:cNvPr id="87" name="Rectangle 1">
            <a:extLst>
              <a:ext uri="{FF2B5EF4-FFF2-40B4-BE49-F238E27FC236}">
                <a16:creationId xmlns:a16="http://schemas.microsoft.com/office/drawing/2014/main" id="{F7C9E337-E6DE-4D94-9977-3B577DBDC223}"/>
              </a:ext>
            </a:extLst>
          </p:cNvPr>
          <p:cNvSpPr>
            <a:spLocks noGrp="1" noChangeArrowheads="1"/>
          </p:cNvSpPr>
          <p:nvPr>
            <p:ph type="title"/>
          </p:nvPr>
        </p:nvSpPr>
        <p:spPr>
          <a:xfrm>
            <a:off x="231775" y="61913"/>
            <a:ext cx="8228013" cy="1063625"/>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Cluster-based Foreshock Discrimination</a:t>
            </a:r>
          </a:p>
        </p:txBody>
      </p:sp>
    </p:spTree>
    <p:extLst>
      <p:ext uri="{BB962C8B-B14F-4D97-AF65-F5344CB8AC3E}">
        <p14:creationId xmlns:p14="http://schemas.microsoft.com/office/powerpoint/2010/main" val="180892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番号プレースホルダー 1031">
            <a:extLst>
              <a:ext uri="{FF2B5EF4-FFF2-40B4-BE49-F238E27FC236}">
                <a16:creationId xmlns:a16="http://schemas.microsoft.com/office/drawing/2014/main" id="{7D076563-541F-4298-A082-42AC7FB94CB5}"/>
              </a:ext>
            </a:extLst>
          </p:cNvPr>
          <p:cNvSpPr>
            <a:spLocks noGrp="1" noChangeArrowheads="1"/>
          </p:cNvSpPr>
          <p:nvPr>
            <p:ph type="sldNum" sz="quarter" idx="12"/>
          </p:nvPr>
        </p:nvSpPr>
        <p:spPr>
          <a:xfrm>
            <a:off x="6858000" y="65341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0884524-5EE5-48E4-8B7A-216C1E55E26D}" type="slidenum">
              <a:rPr lang="ja-JP" altLang="en-US" sz="1400" smtClean="0">
                <a:solidFill>
                  <a:srgbClr val="000000"/>
                </a:solidFill>
              </a:rPr>
              <a:pPr>
                <a:spcBef>
                  <a:spcPct val="0"/>
                </a:spcBef>
                <a:buFontTx/>
                <a:buNone/>
              </a:pPr>
              <a:t>29</a:t>
            </a:fld>
            <a:endParaRPr lang="ja-JP" altLang="en-US" sz="1400">
              <a:solidFill>
                <a:srgbClr val="000000"/>
              </a:solidFill>
            </a:endParaRPr>
          </a:p>
        </p:txBody>
      </p:sp>
      <p:sp>
        <p:nvSpPr>
          <p:cNvPr id="87" name="Rectangle 1">
            <a:extLst>
              <a:ext uri="{FF2B5EF4-FFF2-40B4-BE49-F238E27FC236}">
                <a16:creationId xmlns:a16="http://schemas.microsoft.com/office/drawing/2014/main" id="{B2713518-CBDD-475E-8B4C-8553E9C905E8}"/>
              </a:ext>
            </a:extLst>
          </p:cNvPr>
          <p:cNvSpPr>
            <a:spLocks noGrp="1" noChangeArrowheads="1"/>
          </p:cNvSpPr>
          <p:nvPr>
            <p:ph type="title"/>
          </p:nvPr>
        </p:nvSpPr>
        <p:spPr>
          <a:xfrm>
            <a:off x="231775" y="-9525"/>
            <a:ext cx="8228013"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Step 1</a:t>
            </a:r>
            <a:r>
              <a:rPr lang="ja-JP" altLang="en-US" sz="3200" b="1" dirty="0" err="1">
                <a:solidFill>
                  <a:schemeClr val="accent2">
                    <a:lumMod val="75000"/>
                  </a:schemeClr>
                </a:solidFill>
              </a:rPr>
              <a:t>．</a:t>
            </a:r>
            <a:r>
              <a:rPr lang="en-US" altLang="ja-JP" sz="3200" b="1" dirty="0">
                <a:solidFill>
                  <a:schemeClr val="accent2">
                    <a:lumMod val="75000"/>
                  </a:schemeClr>
                </a:solidFill>
              </a:rPr>
              <a:t>Seismicity Clustering</a:t>
            </a:r>
          </a:p>
        </p:txBody>
      </p:sp>
      <p:sp>
        <p:nvSpPr>
          <p:cNvPr id="67588" name="コンテンツ プレースホルダ 2">
            <a:extLst>
              <a:ext uri="{FF2B5EF4-FFF2-40B4-BE49-F238E27FC236}">
                <a16:creationId xmlns:a16="http://schemas.microsoft.com/office/drawing/2014/main" id="{158D8668-BEEF-40C3-B394-3BE68A6C93CA}"/>
              </a:ext>
            </a:extLst>
          </p:cNvPr>
          <p:cNvSpPr>
            <a:spLocks noGrp="1" noChangeArrowheads="1"/>
          </p:cNvSpPr>
          <p:nvPr>
            <p:ph idx="1"/>
          </p:nvPr>
        </p:nvSpPr>
        <p:spPr>
          <a:xfrm>
            <a:off x="323850" y="836613"/>
            <a:ext cx="8588375" cy="946150"/>
          </a:xfrm>
        </p:spPr>
        <p:txBody>
          <a:bodyPr/>
          <a:lstStyle/>
          <a:p>
            <a:pPr eaLnBrk="1" hangingPunct="1">
              <a:lnSpc>
                <a:spcPct val="120000"/>
              </a:lnSpc>
              <a:buFontTx/>
              <a:buBlip>
                <a:blip r:embed="rId3"/>
              </a:buBlip>
            </a:pPr>
            <a:r>
              <a:rPr lang="en-US" altLang="ja-JP" sz="2400" dirty="0"/>
              <a:t>First, we construct seismic clusters from ISC catalog by single-link method by Frohlich &amp; Davis (1990) which connects pairs of earthquakes within certain space-time distance.</a:t>
            </a:r>
          </a:p>
          <a:p>
            <a:pPr eaLnBrk="1" hangingPunct="1">
              <a:lnSpc>
                <a:spcPct val="120000"/>
              </a:lnSpc>
              <a:buFontTx/>
              <a:buBlip>
                <a:blip r:embed="rId3"/>
              </a:buBlip>
            </a:pPr>
            <a:endParaRPr lang="en-US" altLang="ja-JP" sz="2400" dirty="0"/>
          </a:p>
          <a:p>
            <a:pPr eaLnBrk="1" hangingPunct="1">
              <a:lnSpc>
                <a:spcPct val="120000"/>
              </a:lnSpc>
              <a:buFontTx/>
              <a:buBlip>
                <a:blip r:embed="rId3"/>
              </a:buBlip>
            </a:pPr>
            <a:endParaRPr lang="en-US" altLang="ja-JP" sz="2400" dirty="0"/>
          </a:p>
          <a:p>
            <a:pPr eaLnBrk="1" hangingPunct="1">
              <a:lnSpc>
                <a:spcPct val="120000"/>
              </a:lnSpc>
              <a:buFontTx/>
              <a:buBlip>
                <a:blip r:embed="rId3"/>
              </a:buBlip>
            </a:pPr>
            <a:endParaRPr lang="en-US" altLang="ja-JP" sz="2400" dirty="0"/>
          </a:p>
          <a:p>
            <a:pPr eaLnBrk="1" hangingPunct="1">
              <a:lnSpc>
                <a:spcPct val="120000"/>
              </a:lnSpc>
              <a:buFontTx/>
              <a:buBlip>
                <a:blip r:embed="rId3"/>
              </a:buBlip>
            </a:pPr>
            <a:endParaRPr lang="en-US" altLang="ja-JP" sz="2400" dirty="0"/>
          </a:p>
          <a:p>
            <a:pPr eaLnBrk="1" hangingPunct="1">
              <a:lnSpc>
                <a:spcPct val="120000"/>
              </a:lnSpc>
              <a:buFontTx/>
              <a:buBlip>
                <a:blip r:embed="rId3"/>
              </a:buBlip>
            </a:pPr>
            <a:endParaRPr lang="en-US" altLang="ja-JP" sz="2400" dirty="0"/>
          </a:p>
          <a:p>
            <a:pPr eaLnBrk="1" hangingPunct="1">
              <a:lnSpc>
                <a:spcPct val="120000"/>
              </a:lnSpc>
              <a:buFontTx/>
              <a:buBlip>
                <a:blip r:embed="rId3"/>
              </a:buBlip>
            </a:pPr>
            <a:endParaRPr lang="en-US" altLang="ja-JP" sz="2400" dirty="0"/>
          </a:p>
          <a:p>
            <a:pPr eaLnBrk="1" hangingPunct="1">
              <a:lnSpc>
                <a:spcPct val="120000"/>
              </a:lnSpc>
              <a:buFontTx/>
              <a:buBlip>
                <a:blip r:embed="rId3"/>
              </a:buBlip>
            </a:pPr>
            <a:r>
              <a:rPr lang="en-US" altLang="ja-JP" sz="2400" dirty="0"/>
              <a:t>The</a:t>
            </a:r>
            <a:r>
              <a:rPr lang="ja-JP" altLang="en-US" sz="2400" dirty="0"/>
              <a:t> </a:t>
            </a:r>
            <a:r>
              <a:rPr lang="en-US" altLang="ja-JP" sz="2400" dirty="0"/>
              <a:t>threshold of link is determined to obtain</a:t>
            </a:r>
            <a:r>
              <a:rPr lang="en-US" altLang="ja-JP" sz="2400" dirty="0">
                <a:latin typeface="Arial" panose="020B0604020202020204" pitchFamily="34" charset="0"/>
              </a:rPr>
              <a:t> clusters consistent with those in previous analysis from JMA catalog.</a:t>
            </a:r>
            <a:endParaRPr lang="en-US" altLang="ja-JP" sz="2400" dirty="0"/>
          </a:p>
        </p:txBody>
      </p:sp>
      <p:pic>
        <p:nvPicPr>
          <p:cNvPr id="67589" name="図 2">
            <a:extLst>
              <a:ext uri="{FF2B5EF4-FFF2-40B4-BE49-F238E27FC236}">
                <a16:creationId xmlns:a16="http://schemas.microsoft.com/office/drawing/2014/main" id="{82136CE5-61DC-4DB4-988C-D31F1410E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7" y="3200400"/>
            <a:ext cx="649446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図 1">
            <a:extLst>
              <a:ext uri="{FF2B5EF4-FFF2-40B4-BE49-F238E27FC236}">
                <a16:creationId xmlns:a16="http://schemas.microsoft.com/office/drawing/2014/main" id="{6F10C87C-BB9A-4F95-B3AF-6E78BB0BD8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83876"/>
          <a:stretch>
            <a:fillRect/>
          </a:stretch>
        </p:blipFill>
        <p:spPr bwMode="auto">
          <a:xfrm>
            <a:off x="850900" y="2743200"/>
            <a:ext cx="86931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D3E2A423-B1FE-40FD-929D-55383C0D503C}"/>
              </a:ext>
            </a:extLst>
          </p:cNvPr>
          <p:cNvSpPr/>
          <p:nvPr/>
        </p:nvSpPr>
        <p:spPr>
          <a:xfrm>
            <a:off x="3647491" y="2838175"/>
            <a:ext cx="1564852" cy="523220"/>
          </a:xfrm>
          <a:prstGeom prst="rect">
            <a:avLst/>
          </a:prstGeom>
          <a:solidFill>
            <a:schemeClr val="bg1"/>
          </a:solidFill>
        </p:spPr>
        <p:txBody>
          <a:bodyPr wrap="none">
            <a:spAutoFit/>
          </a:bodyPr>
          <a:lstStyle/>
          <a:p>
            <a:r>
              <a:rPr lang="en-US" altLang="ja-JP" b="0" dirty="0">
                <a:solidFill>
                  <a:srgbClr val="3333FF"/>
                </a:solidFill>
              </a:rPr>
              <a:t>55.55km</a:t>
            </a:r>
            <a:endParaRPr lang="ja-JP" altLang="en-US" b="0" dirty="0">
              <a:solidFill>
                <a:srgbClr val="3333FF"/>
              </a:solidFill>
            </a:endParaRPr>
          </a:p>
        </p:txBody>
      </p:sp>
    </p:spTree>
    <p:extLst>
      <p:ext uri="{BB962C8B-B14F-4D97-AF65-F5344CB8AC3E}">
        <p14:creationId xmlns:p14="http://schemas.microsoft.com/office/powerpoint/2010/main" val="124241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コンテンツ プレースホルダ 2">
            <a:extLst>
              <a:ext uri="{FF2B5EF4-FFF2-40B4-BE49-F238E27FC236}">
                <a16:creationId xmlns:a16="http://schemas.microsoft.com/office/drawing/2014/main" id="{8C7F0F6A-0BCF-4EFF-B997-71EEF2032CB2}"/>
              </a:ext>
            </a:extLst>
          </p:cNvPr>
          <p:cNvSpPr>
            <a:spLocks noGrp="1" noChangeArrowheads="1"/>
          </p:cNvSpPr>
          <p:nvPr>
            <p:ph idx="1"/>
          </p:nvPr>
        </p:nvSpPr>
        <p:spPr>
          <a:xfrm>
            <a:off x="76200" y="990600"/>
            <a:ext cx="9036050" cy="4906962"/>
          </a:xfrm>
        </p:spPr>
        <p:txBody>
          <a:bodyPr/>
          <a:lstStyle/>
          <a:p>
            <a:pPr eaLnBrk="1" hangingPunct="1">
              <a:lnSpc>
                <a:spcPct val="120000"/>
              </a:lnSpc>
              <a:buBlip>
                <a:blip r:embed="rId3"/>
              </a:buBlip>
            </a:pPr>
            <a:r>
              <a:rPr lang="en-US" altLang="ja-JP" sz="2400" dirty="0"/>
              <a:t>Foreshocks are promising clues for short-term forecasting of large earthquakes.</a:t>
            </a:r>
          </a:p>
          <a:p>
            <a:pPr eaLnBrk="1" hangingPunct="1">
              <a:lnSpc>
                <a:spcPct val="120000"/>
              </a:lnSpc>
              <a:buBlip>
                <a:blip r:embed="rId3"/>
              </a:buBlip>
            </a:pPr>
            <a:r>
              <a:rPr lang="en-US" altLang="ja-JP" sz="2400" dirty="0"/>
              <a:t>Many of large mainshocks have foreshock activities. </a:t>
            </a:r>
          </a:p>
          <a:p>
            <a:pPr eaLnBrk="1" hangingPunct="1">
              <a:lnSpc>
                <a:spcPct val="120000"/>
              </a:lnSpc>
              <a:buBlip>
                <a:blip r:embed="rId3"/>
              </a:buBlip>
            </a:pPr>
            <a:r>
              <a:rPr lang="en-US" altLang="ja-JP" sz="2400" dirty="0"/>
              <a:t>Foreshock activities have characteristic trends in magnitude distribution, spatial and temporal concentration.</a:t>
            </a:r>
            <a:endParaRPr lang="en-US" altLang="ja-JP" sz="2200" dirty="0"/>
          </a:p>
        </p:txBody>
      </p:sp>
      <p:sp>
        <p:nvSpPr>
          <p:cNvPr id="18435" name="スライド番号プレースホルダー 1031">
            <a:extLst>
              <a:ext uri="{FF2B5EF4-FFF2-40B4-BE49-F238E27FC236}">
                <a16:creationId xmlns:a16="http://schemas.microsoft.com/office/drawing/2014/main" id="{6FFBE8DE-CA20-43AA-A9F0-53ED84487F8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E4B6BFC-244D-4D73-8B07-D2E5D226C0C3}" type="slidenum">
              <a:rPr lang="ja-JP" altLang="en-US" sz="1400" smtClean="0">
                <a:solidFill>
                  <a:srgbClr val="000000"/>
                </a:solidFill>
              </a:rPr>
              <a:pPr>
                <a:spcBef>
                  <a:spcPct val="0"/>
                </a:spcBef>
                <a:buFontTx/>
                <a:buNone/>
              </a:pPr>
              <a:t>3</a:t>
            </a:fld>
            <a:endParaRPr lang="ja-JP" altLang="en-US" sz="1400">
              <a:solidFill>
                <a:srgbClr val="000000"/>
              </a:solidFill>
            </a:endParaRPr>
          </a:p>
        </p:txBody>
      </p:sp>
      <p:sp>
        <p:nvSpPr>
          <p:cNvPr id="87" name="Rectangle 1">
            <a:extLst>
              <a:ext uri="{FF2B5EF4-FFF2-40B4-BE49-F238E27FC236}">
                <a16:creationId xmlns:a16="http://schemas.microsoft.com/office/drawing/2014/main" id="{3E6A1153-C144-4EF6-A9FB-E7AEC9D687DA}"/>
              </a:ext>
            </a:extLst>
          </p:cNvPr>
          <p:cNvSpPr>
            <a:spLocks noGrp="1" noChangeArrowheads="1"/>
          </p:cNvSpPr>
          <p:nvPr>
            <p:ph type="title"/>
          </p:nvPr>
        </p:nvSpPr>
        <p:spPr>
          <a:xfrm>
            <a:off x="376238" y="-9525"/>
            <a:ext cx="8228012"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Introduction</a:t>
            </a:r>
          </a:p>
        </p:txBody>
      </p:sp>
      <p:pic>
        <p:nvPicPr>
          <p:cNvPr id="16" name="図 15">
            <a:extLst>
              <a:ext uri="{FF2B5EF4-FFF2-40B4-BE49-F238E27FC236}">
                <a16:creationId xmlns:a16="http://schemas.microsoft.com/office/drawing/2014/main" id="{55F8F86D-127C-4536-A429-1E0785C76B54}"/>
              </a:ext>
            </a:extLst>
          </p:cNvPr>
          <p:cNvPicPr>
            <a:picLocks noChangeAspect="1"/>
          </p:cNvPicPr>
          <p:nvPr/>
        </p:nvPicPr>
        <p:blipFill rotWithShape="1">
          <a:blip r:embed="rId4"/>
          <a:srcRect l="5022"/>
          <a:stretch/>
        </p:blipFill>
        <p:spPr>
          <a:xfrm>
            <a:off x="457200" y="3958193"/>
            <a:ext cx="6235165" cy="2290207"/>
          </a:xfrm>
          <a:prstGeom prst="rect">
            <a:avLst/>
          </a:prstGeom>
        </p:spPr>
      </p:pic>
      <p:sp>
        <p:nvSpPr>
          <p:cNvPr id="18" name="正方形/長方形 17">
            <a:extLst>
              <a:ext uri="{FF2B5EF4-FFF2-40B4-BE49-F238E27FC236}">
                <a16:creationId xmlns:a16="http://schemas.microsoft.com/office/drawing/2014/main" id="{572EE965-47F5-4182-91E5-39A4FF483B3D}"/>
              </a:ext>
            </a:extLst>
          </p:cNvPr>
          <p:cNvSpPr/>
          <p:nvPr/>
        </p:nvSpPr>
        <p:spPr>
          <a:xfrm rot="16200000">
            <a:off x="-370076" y="4869051"/>
            <a:ext cx="1261884" cy="369332"/>
          </a:xfrm>
          <a:prstGeom prst="rect">
            <a:avLst/>
          </a:prstGeom>
        </p:spPr>
        <p:txBody>
          <a:bodyPr wrap="none">
            <a:spAutoFit/>
          </a:bodyPr>
          <a:lstStyle/>
          <a:p>
            <a:r>
              <a:rPr lang="en-US" altLang="ja-JP" sz="1800" b="0" dirty="0">
                <a:solidFill>
                  <a:schemeClr val="tx1"/>
                </a:solidFill>
              </a:rPr>
              <a:t>Magnitude</a:t>
            </a:r>
            <a:endParaRPr lang="ja-JP" altLang="en-US" sz="1800" b="0" dirty="0">
              <a:solidFill>
                <a:schemeClr val="tx1"/>
              </a:solidFill>
            </a:endParaRPr>
          </a:p>
        </p:txBody>
      </p:sp>
      <p:sp>
        <p:nvSpPr>
          <p:cNvPr id="19" name="正方形/長方形 18">
            <a:extLst>
              <a:ext uri="{FF2B5EF4-FFF2-40B4-BE49-F238E27FC236}">
                <a16:creationId xmlns:a16="http://schemas.microsoft.com/office/drawing/2014/main" id="{C99AA73B-B916-46DF-92FE-A4302B49825D}"/>
              </a:ext>
            </a:extLst>
          </p:cNvPr>
          <p:cNvSpPr/>
          <p:nvPr/>
        </p:nvSpPr>
        <p:spPr>
          <a:xfrm>
            <a:off x="5033748" y="4194175"/>
            <a:ext cx="1138452" cy="738664"/>
          </a:xfrm>
          <a:prstGeom prst="rect">
            <a:avLst/>
          </a:prstGeom>
          <a:solidFill>
            <a:schemeClr val="bg1"/>
          </a:solidFill>
        </p:spPr>
        <p:txBody>
          <a:bodyPr wrap="none">
            <a:spAutoFit/>
          </a:bodyPr>
          <a:lstStyle/>
          <a:p>
            <a:pPr algn="r"/>
            <a:r>
              <a:rPr lang="en-US" altLang="ja-JP" sz="1400" b="0" dirty="0">
                <a:solidFill>
                  <a:srgbClr val="FF0000"/>
                </a:solidFill>
              </a:rPr>
              <a:t>M7.3 (2016</a:t>
            </a:r>
          </a:p>
          <a:p>
            <a:pPr algn="r"/>
            <a:r>
              <a:rPr lang="en-US" altLang="ja-JP" sz="1400" b="0" dirty="0">
                <a:solidFill>
                  <a:srgbClr val="FF0000"/>
                </a:solidFill>
              </a:rPr>
              <a:t>Kumamoto </a:t>
            </a:r>
          </a:p>
          <a:p>
            <a:pPr algn="r"/>
            <a:r>
              <a:rPr lang="en-US" altLang="ja-JP" sz="1400" b="0" dirty="0">
                <a:solidFill>
                  <a:srgbClr val="FF0000"/>
                </a:solidFill>
              </a:rPr>
              <a:t>earthquake)</a:t>
            </a:r>
            <a:endParaRPr lang="ja-JP" altLang="en-US" sz="1400" b="0" dirty="0">
              <a:solidFill>
                <a:srgbClr val="FF0000"/>
              </a:solidFill>
            </a:endParaRPr>
          </a:p>
        </p:txBody>
      </p:sp>
      <p:pic>
        <p:nvPicPr>
          <p:cNvPr id="20" name="図 19">
            <a:extLst>
              <a:ext uri="{FF2B5EF4-FFF2-40B4-BE49-F238E27FC236}">
                <a16:creationId xmlns:a16="http://schemas.microsoft.com/office/drawing/2014/main" id="{334E6549-DE27-44BD-87D7-6C7ECD20DE6D}"/>
              </a:ext>
            </a:extLst>
          </p:cNvPr>
          <p:cNvPicPr>
            <a:picLocks noChangeAspect="1"/>
          </p:cNvPicPr>
          <p:nvPr/>
        </p:nvPicPr>
        <p:blipFill>
          <a:blip r:embed="rId5"/>
          <a:stretch>
            <a:fillRect/>
          </a:stretch>
        </p:blipFill>
        <p:spPr>
          <a:xfrm>
            <a:off x="6817853" y="3805793"/>
            <a:ext cx="2194173" cy="2413590"/>
          </a:xfrm>
          <a:prstGeom prst="rect">
            <a:avLst/>
          </a:prstGeom>
        </p:spPr>
      </p:pic>
      <p:sp>
        <p:nvSpPr>
          <p:cNvPr id="9" name="正方形/長方形 8">
            <a:extLst>
              <a:ext uri="{FF2B5EF4-FFF2-40B4-BE49-F238E27FC236}">
                <a16:creationId xmlns:a16="http://schemas.microsoft.com/office/drawing/2014/main" id="{E58D4E41-BCE9-4575-95E2-F9E1DEB0AFD5}"/>
              </a:ext>
            </a:extLst>
          </p:cNvPr>
          <p:cNvSpPr/>
          <p:nvPr/>
        </p:nvSpPr>
        <p:spPr>
          <a:xfrm>
            <a:off x="2943840" y="6114018"/>
            <a:ext cx="689035" cy="369332"/>
          </a:xfrm>
          <a:prstGeom prst="rect">
            <a:avLst/>
          </a:prstGeom>
        </p:spPr>
        <p:txBody>
          <a:bodyPr wrap="none">
            <a:spAutoFit/>
          </a:bodyPr>
          <a:lstStyle/>
          <a:p>
            <a:r>
              <a:rPr lang="en-US" altLang="ja-JP" sz="1800" b="0" dirty="0">
                <a:solidFill>
                  <a:schemeClr val="tx1"/>
                </a:solidFill>
              </a:rPr>
              <a:t>Time</a:t>
            </a:r>
            <a:endParaRPr lang="ja-JP" altLang="en-US" sz="1800" b="0" dirty="0">
              <a:solidFill>
                <a:schemeClr val="tx1"/>
              </a:solidFill>
            </a:endParaRPr>
          </a:p>
        </p:txBody>
      </p:sp>
    </p:spTree>
    <p:extLst>
      <p:ext uri="{BB962C8B-B14F-4D97-AF65-F5344CB8AC3E}">
        <p14:creationId xmlns:p14="http://schemas.microsoft.com/office/powerpoint/2010/main" val="1549824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1031">
            <a:extLst>
              <a:ext uri="{FF2B5EF4-FFF2-40B4-BE49-F238E27FC236}">
                <a16:creationId xmlns:a16="http://schemas.microsoft.com/office/drawing/2014/main" id="{F7F64C92-D080-4E26-862A-E988EA64E5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D2E9464-24E6-42A2-8A1E-6F59B45C85B3}" type="slidenum">
              <a:rPr lang="ja-JP" altLang="en-US" sz="1400" smtClean="0">
                <a:solidFill>
                  <a:srgbClr val="000000"/>
                </a:solidFill>
              </a:rPr>
              <a:pPr>
                <a:spcBef>
                  <a:spcPct val="0"/>
                </a:spcBef>
                <a:buFontTx/>
                <a:buNone/>
              </a:pPr>
              <a:t>30</a:t>
            </a:fld>
            <a:endParaRPr lang="ja-JP" altLang="en-US" sz="1400">
              <a:solidFill>
                <a:srgbClr val="000000"/>
              </a:solidFill>
            </a:endParaRPr>
          </a:p>
        </p:txBody>
      </p:sp>
      <p:sp>
        <p:nvSpPr>
          <p:cNvPr id="87" name="Rectangle 1">
            <a:extLst>
              <a:ext uri="{FF2B5EF4-FFF2-40B4-BE49-F238E27FC236}">
                <a16:creationId xmlns:a16="http://schemas.microsoft.com/office/drawing/2014/main" id="{9EF4E6B4-92CF-431E-BC7A-7FBF8D194ECF}"/>
              </a:ext>
            </a:extLst>
          </p:cNvPr>
          <p:cNvSpPr>
            <a:spLocks noGrp="1" noChangeArrowheads="1"/>
          </p:cNvSpPr>
          <p:nvPr>
            <p:ph type="title"/>
          </p:nvPr>
        </p:nvSpPr>
        <p:spPr>
          <a:xfrm>
            <a:off x="-106363" y="-85725"/>
            <a:ext cx="9323388"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Step 2</a:t>
            </a:r>
            <a:r>
              <a:rPr lang="ja-JP" altLang="en-US" sz="3200" b="1" dirty="0" err="1">
                <a:solidFill>
                  <a:schemeClr val="accent2">
                    <a:lumMod val="75000"/>
                  </a:schemeClr>
                </a:solidFill>
              </a:rPr>
              <a:t>．</a:t>
            </a:r>
            <a:r>
              <a:rPr lang="en-US" altLang="ja-JP" sz="3000" b="1" dirty="0">
                <a:solidFill>
                  <a:schemeClr val="accent2">
                    <a:lumMod val="75000"/>
                  </a:schemeClr>
                </a:solidFill>
              </a:rPr>
              <a:t>Definition of Targets and Foreshocks</a:t>
            </a:r>
          </a:p>
        </p:txBody>
      </p:sp>
      <p:sp>
        <p:nvSpPr>
          <p:cNvPr id="69636" name="コンテンツ プレースホルダ 2">
            <a:extLst>
              <a:ext uri="{FF2B5EF4-FFF2-40B4-BE49-F238E27FC236}">
                <a16:creationId xmlns:a16="http://schemas.microsoft.com/office/drawing/2014/main" id="{9B6A3C76-9B8C-4282-9611-EAD0A88D6DCA}"/>
              </a:ext>
            </a:extLst>
          </p:cNvPr>
          <p:cNvSpPr>
            <a:spLocks noGrp="1" noChangeArrowheads="1"/>
          </p:cNvSpPr>
          <p:nvPr>
            <p:ph idx="1"/>
          </p:nvPr>
        </p:nvSpPr>
        <p:spPr>
          <a:xfrm>
            <a:off x="323850" y="715963"/>
            <a:ext cx="8434388" cy="946150"/>
          </a:xfrm>
        </p:spPr>
        <p:txBody>
          <a:bodyPr/>
          <a:lstStyle/>
          <a:p>
            <a:pPr eaLnBrk="1" hangingPunct="1">
              <a:lnSpc>
                <a:spcPct val="120000"/>
              </a:lnSpc>
              <a:buFontTx/>
              <a:buBlip>
                <a:blip r:embed="rId3"/>
              </a:buBlip>
            </a:pPr>
            <a:r>
              <a:rPr lang="en-US" altLang="ja-JP" sz="2400" dirty="0"/>
              <a:t>For each growing seismic cluster, we define the target events of forecast by earthquakes after the latest event larger than the largest event before the latest event. </a:t>
            </a:r>
          </a:p>
          <a:p>
            <a:pPr eaLnBrk="1" hangingPunct="1">
              <a:lnSpc>
                <a:spcPct val="120000"/>
              </a:lnSpc>
              <a:buFontTx/>
              <a:buBlip>
                <a:blip r:embed="rId3"/>
              </a:buBlip>
            </a:pPr>
            <a:r>
              <a:rPr lang="en-US" altLang="ja-JP" sz="2400" dirty="0"/>
              <a:t>We define foreshocks by the growing cluster that a target event occurs within 50 days after the latest event. </a:t>
            </a:r>
          </a:p>
        </p:txBody>
      </p:sp>
      <p:pic>
        <p:nvPicPr>
          <p:cNvPr id="69637" name="図 1">
            <a:extLst>
              <a:ext uri="{FF2B5EF4-FFF2-40B4-BE49-F238E27FC236}">
                <a16:creationId xmlns:a16="http://schemas.microsoft.com/office/drawing/2014/main" id="{D00EDA5F-8D04-44F5-86CD-184B19ECC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854325"/>
            <a:ext cx="72104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4B7E8649-683F-4678-87C7-22CC92DF9CD8}"/>
              </a:ext>
            </a:extLst>
          </p:cNvPr>
          <p:cNvSpPr/>
          <p:nvPr/>
        </p:nvSpPr>
        <p:spPr>
          <a:xfrm>
            <a:off x="5380464" y="2971800"/>
            <a:ext cx="1306768" cy="477054"/>
          </a:xfrm>
          <a:prstGeom prst="rect">
            <a:avLst/>
          </a:prstGeom>
          <a:solidFill>
            <a:schemeClr val="bg1"/>
          </a:solidFill>
        </p:spPr>
        <p:txBody>
          <a:bodyPr wrap="none">
            <a:spAutoFit/>
          </a:bodyPr>
          <a:lstStyle/>
          <a:p>
            <a:r>
              <a:rPr lang="en-US" altLang="ja-JP" sz="2500" b="0" dirty="0">
                <a:solidFill>
                  <a:srgbClr val="00B050"/>
                </a:solidFill>
              </a:rPr>
              <a:t>50 days</a:t>
            </a:r>
            <a:endParaRPr lang="ja-JP" altLang="en-US" sz="2500" dirty="0">
              <a:solidFill>
                <a:srgbClr val="00B050"/>
              </a:solidFill>
            </a:endParaRPr>
          </a:p>
        </p:txBody>
      </p:sp>
    </p:spTree>
    <p:extLst>
      <p:ext uri="{BB962C8B-B14F-4D97-AF65-F5344CB8AC3E}">
        <p14:creationId xmlns:p14="http://schemas.microsoft.com/office/powerpoint/2010/main" val="697930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429B133-31BF-44A7-AD16-4C0911BBA0CB}"/>
              </a:ext>
            </a:extLst>
          </p:cNvPr>
          <p:cNvPicPr>
            <a:picLocks noChangeAspect="1"/>
          </p:cNvPicPr>
          <p:nvPr/>
        </p:nvPicPr>
        <p:blipFill rotWithShape="1">
          <a:blip r:embed="rId3"/>
          <a:srcRect l="2445" b="3131"/>
          <a:stretch/>
        </p:blipFill>
        <p:spPr>
          <a:xfrm>
            <a:off x="846364" y="2462892"/>
            <a:ext cx="7315200" cy="4204776"/>
          </a:xfrm>
          <a:prstGeom prst="rect">
            <a:avLst/>
          </a:prstGeom>
        </p:spPr>
      </p:pic>
      <p:sp>
        <p:nvSpPr>
          <p:cNvPr id="71682" name="コンテンツ プレースホルダ 2">
            <a:extLst>
              <a:ext uri="{FF2B5EF4-FFF2-40B4-BE49-F238E27FC236}">
                <a16:creationId xmlns:a16="http://schemas.microsoft.com/office/drawing/2014/main" id="{4B207D04-6FF3-43EB-8097-1B088BA8FD69}"/>
              </a:ext>
            </a:extLst>
          </p:cNvPr>
          <p:cNvSpPr>
            <a:spLocks noGrp="1" noChangeArrowheads="1"/>
          </p:cNvSpPr>
          <p:nvPr>
            <p:ph idx="1"/>
          </p:nvPr>
        </p:nvSpPr>
        <p:spPr>
          <a:xfrm>
            <a:off x="322263" y="836613"/>
            <a:ext cx="8821737" cy="3600450"/>
          </a:xfrm>
        </p:spPr>
        <p:txBody>
          <a:bodyPr/>
          <a:lstStyle/>
          <a:p>
            <a:pPr eaLnBrk="1" hangingPunct="1">
              <a:buFontTx/>
              <a:buBlip>
                <a:blip r:embed="rId4"/>
              </a:buBlip>
            </a:pPr>
            <a:r>
              <a:rPr lang="en-US" altLang="ja-JP" sz="2400" dirty="0"/>
              <a:t>When the first event of a cluster appears, extract the following features to evaluate its foreshock probability. </a:t>
            </a:r>
          </a:p>
          <a:p>
            <a:pPr lvl="1" eaLnBrk="1" hangingPunct="1">
              <a:lnSpc>
                <a:spcPct val="110000"/>
              </a:lnSpc>
              <a:buFontTx/>
              <a:buBlip>
                <a:blip r:embed="rId4"/>
              </a:buBlip>
            </a:pPr>
            <a:r>
              <a:rPr lang="en-US" altLang="ja-JP" sz="2400" dirty="0">
                <a:cs typeface="Arial" panose="020B0604020202020204" pitchFamily="34" charset="0"/>
              </a:rPr>
              <a:t>Magnitude</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p>
          <a:p>
            <a:pPr lvl="1" eaLnBrk="1" hangingPunct="1">
              <a:lnSpc>
                <a:spcPct val="110000"/>
              </a:lnSpc>
              <a:buFontTx/>
              <a:buBlip>
                <a:blip r:embed="rId4"/>
              </a:buBlip>
            </a:pPr>
            <a:r>
              <a:rPr lang="en-US" altLang="ja-JP" sz="2400" dirty="0">
                <a:cs typeface="Arial" panose="020B0604020202020204" pitchFamily="34" charset="0"/>
              </a:rPr>
              <a:t>Location in longitude and latitude </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X</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Y</a:t>
            </a:r>
            <a:r>
              <a:rPr lang="en-US" altLang="ja-JP" sz="2400" dirty="0">
                <a:latin typeface="Times New Roman" panose="02020603050405020304" pitchFamily="18" charset="0"/>
                <a:cs typeface="Times New Roman" panose="02020603050405020304" pitchFamily="18" charset="0"/>
              </a:rPr>
              <a:t> </a:t>
            </a:r>
            <a:r>
              <a:rPr lang="ja-JP" altLang="en-US" sz="2400" dirty="0">
                <a:cs typeface="Times New Roman" panose="02020603050405020304" pitchFamily="18" charset="0"/>
              </a:rPr>
              <a:t>（</a:t>
            </a:r>
            <a:r>
              <a:rPr lang="en-US" altLang="ja-JP" sz="2400" dirty="0">
                <a:cs typeface="Times New Roman" panose="02020603050405020304" pitchFamily="18" charset="0"/>
              </a:rPr>
              <a:t>deg</a:t>
            </a:r>
            <a:r>
              <a:rPr lang="ja-JP" altLang="en-US" sz="2400" dirty="0">
                <a:cs typeface="Times New Roman" panose="02020603050405020304" pitchFamily="18" charset="0"/>
              </a:rPr>
              <a:t>）</a:t>
            </a:r>
            <a:endParaRPr lang="en-US" altLang="ja-JP" sz="2400" dirty="0">
              <a:cs typeface="Times New Roman" panose="02020603050405020304" pitchFamily="18" charset="0"/>
            </a:endParaRPr>
          </a:p>
        </p:txBody>
      </p:sp>
      <p:sp>
        <p:nvSpPr>
          <p:cNvPr id="71683" name="スライド番号プレースホルダー 1031">
            <a:extLst>
              <a:ext uri="{FF2B5EF4-FFF2-40B4-BE49-F238E27FC236}">
                <a16:creationId xmlns:a16="http://schemas.microsoft.com/office/drawing/2014/main" id="{B7B562A0-6CAA-4D20-A9D9-9B0F161A314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12E180A-FD3F-4CCF-9AB2-85EBBD5FEBFB}" type="slidenum">
              <a:rPr lang="ja-JP" altLang="en-US" sz="1400" smtClean="0">
                <a:solidFill>
                  <a:srgbClr val="000000"/>
                </a:solidFill>
              </a:rPr>
              <a:pPr>
                <a:spcBef>
                  <a:spcPct val="0"/>
                </a:spcBef>
                <a:buFontTx/>
                <a:buNone/>
              </a:pPr>
              <a:t>31</a:t>
            </a:fld>
            <a:endParaRPr lang="ja-JP" altLang="en-US" sz="1400">
              <a:solidFill>
                <a:srgbClr val="000000"/>
              </a:solidFill>
            </a:endParaRPr>
          </a:p>
        </p:txBody>
      </p:sp>
      <p:sp>
        <p:nvSpPr>
          <p:cNvPr id="87" name="Rectangle 1">
            <a:extLst>
              <a:ext uri="{FF2B5EF4-FFF2-40B4-BE49-F238E27FC236}">
                <a16:creationId xmlns:a16="http://schemas.microsoft.com/office/drawing/2014/main" id="{AFA35B17-7457-47A1-8AEF-02C137DE0853}"/>
              </a:ext>
            </a:extLst>
          </p:cNvPr>
          <p:cNvSpPr>
            <a:spLocks noGrp="1" noChangeArrowheads="1"/>
          </p:cNvSpPr>
          <p:nvPr>
            <p:ph type="title"/>
          </p:nvPr>
        </p:nvSpPr>
        <p:spPr>
          <a:xfrm>
            <a:off x="458788" y="-26988"/>
            <a:ext cx="8380412"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Step 3</a:t>
            </a:r>
            <a:r>
              <a:rPr lang="ja-JP" altLang="en-US" sz="3200" b="1" dirty="0" err="1">
                <a:solidFill>
                  <a:schemeClr val="accent2">
                    <a:lumMod val="75000"/>
                  </a:schemeClr>
                </a:solidFill>
              </a:rPr>
              <a:t>．</a:t>
            </a:r>
            <a:r>
              <a:rPr lang="en-US" altLang="ja-JP" sz="3200" b="1" dirty="0">
                <a:solidFill>
                  <a:schemeClr val="accent2">
                    <a:lumMod val="75000"/>
                  </a:schemeClr>
                </a:solidFill>
              </a:rPr>
              <a:t>Feature Extraction (First Event)</a:t>
            </a:r>
          </a:p>
        </p:txBody>
      </p:sp>
      <p:sp>
        <p:nvSpPr>
          <p:cNvPr id="12" name="正方形/長方形 11">
            <a:extLst>
              <a:ext uri="{FF2B5EF4-FFF2-40B4-BE49-F238E27FC236}">
                <a16:creationId xmlns:a16="http://schemas.microsoft.com/office/drawing/2014/main" id="{0A275E41-9173-4B0F-89B9-AB862A3A7FE7}"/>
              </a:ext>
            </a:extLst>
          </p:cNvPr>
          <p:cNvSpPr/>
          <p:nvPr/>
        </p:nvSpPr>
        <p:spPr>
          <a:xfrm>
            <a:off x="3791288" y="6521420"/>
            <a:ext cx="1883686" cy="400110"/>
          </a:xfrm>
          <a:prstGeom prst="rect">
            <a:avLst/>
          </a:prstGeom>
        </p:spPr>
        <p:txBody>
          <a:bodyPr wrap="square">
            <a:spAutoFit/>
          </a:bodyPr>
          <a:lstStyle/>
          <a:p>
            <a:r>
              <a:rPr lang="en-US" altLang="ja-JP" sz="2000" b="0" dirty="0">
                <a:solidFill>
                  <a:schemeClr val="tx1"/>
                </a:solidFill>
                <a:cs typeface="Arial" panose="020B0604020202020204" pitchFamily="34" charset="0"/>
              </a:rPr>
              <a:t>Longitude </a:t>
            </a:r>
            <a:r>
              <a:rPr lang="en-US" altLang="ja-JP" sz="2000" b="0" i="1" dirty="0">
                <a:solidFill>
                  <a:schemeClr val="tx1"/>
                </a:solidFill>
                <a:latin typeface="Times New Roman" panose="02020603050405020304" pitchFamily="18" charset="0"/>
                <a:cs typeface="Times New Roman" panose="02020603050405020304" pitchFamily="18" charset="0"/>
              </a:rPr>
              <a:t>X</a:t>
            </a:r>
            <a:endParaRPr lang="ja-JP" altLang="en-US" sz="2000" b="0" dirty="0">
              <a:solidFill>
                <a:schemeClr val="tx1"/>
              </a:solidFill>
            </a:endParaRPr>
          </a:p>
        </p:txBody>
      </p:sp>
      <p:sp>
        <p:nvSpPr>
          <p:cNvPr id="13" name="正方形/長方形 12">
            <a:extLst>
              <a:ext uri="{FF2B5EF4-FFF2-40B4-BE49-F238E27FC236}">
                <a16:creationId xmlns:a16="http://schemas.microsoft.com/office/drawing/2014/main" id="{2C58E1CB-5C5C-4A7B-BBA1-CED7EDF14697}"/>
              </a:ext>
            </a:extLst>
          </p:cNvPr>
          <p:cNvSpPr/>
          <p:nvPr/>
        </p:nvSpPr>
        <p:spPr>
          <a:xfrm rot="16200000">
            <a:off x="11876" y="4237008"/>
            <a:ext cx="1404938" cy="400110"/>
          </a:xfrm>
          <a:prstGeom prst="rect">
            <a:avLst/>
          </a:prstGeom>
        </p:spPr>
        <p:txBody>
          <a:bodyPr wrap="square">
            <a:spAutoFit/>
          </a:bodyPr>
          <a:lstStyle/>
          <a:p>
            <a:r>
              <a:rPr lang="en-US" altLang="ja-JP" sz="2000" b="0" dirty="0">
                <a:solidFill>
                  <a:schemeClr val="tx1"/>
                </a:solidFill>
                <a:cs typeface="Arial" panose="020B0604020202020204" pitchFamily="34" charset="0"/>
              </a:rPr>
              <a:t>Latitude </a:t>
            </a:r>
            <a:r>
              <a:rPr lang="en-US" altLang="ja-JP" sz="2000" b="0" i="1" dirty="0">
                <a:solidFill>
                  <a:schemeClr val="tx1"/>
                </a:solidFill>
                <a:latin typeface="Times New Roman" panose="02020603050405020304" pitchFamily="18" charset="0"/>
                <a:cs typeface="Times New Roman" panose="02020603050405020304" pitchFamily="18" charset="0"/>
              </a:rPr>
              <a:t>Y</a:t>
            </a:r>
            <a:endParaRPr lang="ja-JP" altLang="en-US" sz="2000" b="0" dirty="0">
              <a:solidFill>
                <a:schemeClr val="tx1"/>
              </a:solidFill>
            </a:endParaRPr>
          </a:p>
        </p:txBody>
      </p:sp>
    </p:spTree>
    <p:extLst>
      <p:ext uri="{BB962C8B-B14F-4D97-AF65-F5344CB8AC3E}">
        <p14:creationId xmlns:p14="http://schemas.microsoft.com/office/powerpoint/2010/main" val="4099886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a:extLst>
              <a:ext uri="{FF2B5EF4-FFF2-40B4-BE49-F238E27FC236}">
                <a16:creationId xmlns:a16="http://schemas.microsoft.com/office/drawing/2014/main" id="{3FB05C29-0128-4B2F-A6B3-B9CF81131219}"/>
              </a:ext>
            </a:extLst>
          </p:cNvPr>
          <p:cNvCxnSpPr/>
          <p:nvPr/>
        </p:nvCxnSpPr>
        <p:spPr bwMode="auto">
          <a:xfrm flipV="1">
            <a:off x="3369526" y="4349235"/>
            <a:ext cx="0" cy="2095500"/>
          </a:xfrm>
          <a:prstGeom prst="line">
            <a:avLst/>
          </a:prstGeom>
          <a:noFill/>
          <a:ln w="38100" cap="flat" cmpd="sng" algn="ctr">
            <a:solidFill>
              <a:srgbClr val="00B050"/>
            </a:solidFill>
            <a:prstDash val="sysDash"/>
            <a:round/>
            <a:headEnd type="none" w="med" len="med"/>
            <a:tailEnd type="none" w="med" len="med"/>
          </a:ln>
          <a:effectLst/>
        </p:spPr>
      </p:cxnSp>
      <p:sp>
        <p:nvSpPr>
          <p:cNvPr id="7171" name="コンテンツ プレースホルダ 2">
            <a:extLst>
              <a:ext uri="{FF2B5EF4-FFF2-40B4-BE49-F238E27FC236}">
                <a16:creationId xmlns:a16="http://schemas.microsoft.com/office/drawing/2014/main" id="{7A7DE239-E125-4365-8E21-F45995091FFF}"/>
              </a:ext>
            </a:extLst>
          </p:cNvPr>
          <p:cNvSpPr>
            <a:spLocks noGrp="1"/>
          </p:cNvSpPr>
          <p:nvPr>
            <p:ph idx="1"/>
          </p:nvPr>
        </p:nvSpPr>
        <p:spPr>
          <a:xfrm>
            <a:off x="250825" y="814388"/>
            <a:ext cx="8208963" cy="1200150"/>
          </a:xfrm>
        </p:spPr>
        <p:txBody>
          <a:bodyPr/>
          <a:lstStyle/>
          <a:p>
            <a:pPr eaLnBrk="1" hangingPunct="1">
              <a:lnSpc>
                <a:spcPct val="120000"/>
              </a:lnSpc>
              <a:buFontTx/>
              <a:buBlip>
                <a:blip r:embed="rId3"/>
              </a:buBlip>
              <a:defRPr/>
            </a:pPr>
            <a:r>
              <a:rPr lang="en-US" altLang="ja-JP" sz="2400" dirty="0"/>
              <a:t>Estimate the following non-linear logistic regression.</a:t>
            </a:r>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marL="0" indent="0" eaLnBrk="1" hangingPunct="1">
              <a:lnSpc>
                <a:spcPct val="120000"/>
              </a:lnSpc>
              <a:buFontTx/>
              <a:buNone/>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lvl="1" eaLnBrk="1" hangingPunct="1">
              <a:lnSpc>
                <a:spcPct val="120000"/>
              </a:lnSpc>
              <a:buFontTx/>
              <a:buBlip>
                <a:blip r:embed="rId3"/>
              </a:buBlip>
              <a:defRPr/>
            </a:pPr>
            <a:endParaRPr lang="en-US" altLang="ja-JP" sz="2000" dirty="0"/>
          </a:p>
        </p:txBody>
      </p:sp>
      <p:sp>
        <p:nvSpPr>
          <p:cNvPr id="73731" name="スライド番号プレースホルダー 1031">
            <a:extLst>
              <a:ext uri="{FF2B5EF4-FFF2-40B4-BE49-F238E27FC236}">
                <a16:creationId xmlns:a16="http://schemas.microsoft.com/office/drawing/2014/main" id="{742FAD5A-8488-4ACE-95A5-7E89F8814F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F0F1E25-BDD4-4072-9562-A965BEB7D5D0}" type="slidenum">
              <a:rPr lang="ja-JP" altLang="en-US" sz="1400" smtClean="0">
                <a:solidFill>
                  <a:srgbClr val="000000"/>
                </a:solidFill>
              </a:rPr>
              <a:pPr>
                <a:spcBef>
                  <a:spcPct val="0"/>
                </a:spcBef>
                <a:buFontTx/>
                <a:buNone/>
              </a:pPr>
              <a:t>32</a:t>
            </a:fld>
            <a:endParaRPr lang="ja-JP" altLang="en-US" sz="1400">
              <a:solidFill>
                <a:srgbClr val="000000"/>
              </a:solidFill>
            </a:endParaRPr>
          </a:p>
        </p:txBody>
      </p:sp>
      <p:sp>
        <p:nvSpPr>
          <p:cNvPr id="87" name="Rectangle 1">
            <a:extLst>
              <a:ext uri="{FF2B5EF4-FFF2-40B4-BE49-F238E27FC236}">
                <a16:creationId xmlns:a16="http://schemas.microsoft.com/office/drawing/2014/main" id="{DA38B13F-16F0-4B8C-B96B-9D5E799DD61C}"/>
              </a:ext>
            </a:extLst>
          </p:cNvPr>
          <p:cNvSpPr>
            <a:spLocks noGrp="1" noChangeArrowheads="1"/>
          </p:cNvSpPr>
          <p:nvPr>
            <p:ph type="title"/>
          </p:nvPr>
        </p:nvSpPr>
        <p:spPr>
          <a:xfrm>
            <a:off x="-171527" y="-71438"/>
            <a:ext cx="9521825"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Modeling Foreshock Probability (First Event)</a:t>
            </a:r>
          </a:p>
        </p:txBody>
      </p:sp>
      <p:sp>
        <p:nvSpPr>
          <p:cNvPr id="73733" name="コンテンツ プレースホルダ 2">
            <a:extLst>
              <a:ext uri="{FF2B5EF4-FFF2-40B4-BE49-F238E27FC236}">
                <a16:creationId xmlns:a16="http://schemas.microsoft.com/office/drawing/2014/main" id="{4F67BD45-1B57-455A-870F-990DACB8D1F7}"/>
              </a:ext>
            </a:extLst>
          </p:cNvPr>
          <p:cNvSpPr txBox="1">
            <a:spLocks/>
          </p:cNvSpPr>
          <p:nvPr/>
        </p:nvSpPr>
        <p:spPr bwMode="auto">
          <a:xfrm>
            <a:off x="464633" y="1447800"/>
            <a:ext cx="884105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3429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dirty="0">
                <a:solidFill>
                  <a:srgbClr val="0000FF"/>
                </a:solidFill>
                <a:latin typeface="Times New Roman" panose="02020603050405020304" pitchFamily="18" charset="0"/>
              </a:rPr>
              <a:t>logit </a:t>
            </a:r>
            <a:r>
              <a:rPr lang="en-US" altLang="ja-JP" sz="2400" b="0" i="1" dirty="0">
                <a:solidFill>
                  <a:srgbClr val="0000FF"/>
                </a:solidFill>
                <a:latin typeface="Times New Roman" panose="02020603050405020304" pitchFamily="18" charset="0"/>
              </a:rPr>
              <a:t>P</a:t>
            </a:r>
            <a:r>
              <a:rPr lang="en-US" altLang="ja-JP" sz="2400" b="0" dirty="0">
                <a:solidFill>
                  <a:srgbClr val="0000FF"/>
                </a:solidFill>
                <a:latin typeface="Times New Roman" panose="02020603050405020304" pitchFamily="18" charset="0"/>
              </a:rPr>
              <a:t>(foreshock|</a:t>
            </a:r>
            <a:r>
              <a:rPr lang="en-US" altLang="ja-JP" sz="2400" b="0" i="1" dirty="0">
                <a:solidFill>
                  <a:srgbClr val="0000FF"/>
                </a:solidFill>
                <a:latin typeface="Times New Roman" panose="02020603050405020304" pitchFamily="18" charset="0"/>
              </a:rPr>
              <a:t> N</a:t>
            </a:r>
            <a:r>
              <a:rPr lang="en-US" altLang="ja-JP" sz="2400" b="0" dirty="0">
                <a:solidFill>
                  <a:srgbClr val="0000FF"/>
                </a:solidFill>
                <a:latin typeface="Times New Roman" panose="02020603050405020304" pitchFamily="18" charset="0"/>
              </a:rPr>
              <a:t>=1,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X</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Y</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 = g</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X</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Y</a:t>
            </a:r>
            <a:r>
              <a:rPr lang="en-US" altLang="ja-JP" sz="2400" b="0" dirty="0">
                <a:solidFill>
                  <a:srgbClr val="0000FF"/>
                </a:solidFill>
                <a:latin typeface="Times New Roman" panose="02020603050405020304" pitchFamily="18" charset="0"/>
              </a:rPr>
              <a:t>) + </a:t>
            </a:r>
            <a:r>
              <a:rPr lang="en-US" altLang="ja-JP" sz="2400" b="0" i="1" dirty="0">
                <a:solidFill>
                  <a:srgbClr val="0000FF"/>
                </a:solidFill>
                <a:latin typeface="Times New Roman" panose="02020603050405020304" pitchFamily="18" charset="0"/>
              </a:rPr>
              <a:t>f </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p>
          <a:p>
            <a:pPr eaLnBrk="1" hangingPunct="1">
              <a:buFontTx/>
              <a:buBlip>
                <a:blip r:embed="rId4"/>
              </a:buBlip>
            </a:pPr>
            <a:endParaRPr lang="en-US" altLang="ja-JP" sz="1000" b="0" dirty="0"/>
          </a:p>
          <a:p>
            <a:pPr lvl="1" eaLnBrk="1" hangingPunct="1">
              <a:lnSpc>
                <a:spcPct val="120000"/>
              </a:lnSpc>
              <a:buFont typeface="Arial" panose="020B0604020202020204" pitchFamily="34" charset="0"/>
              <a:buBlip>
                <a:blip r:embed="rId4"/>
              </a:buBlip>
            </a:pP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(foreshock| </a:t>
            </a:r>
            <a:r>
              <a:rPr lang="en-US" altLang="ja-JP" sz="2400" b="0" i="1" dirty="0">
                <a:latin typeface="Times New Roman" panose="02020603050405020304" pitchFamily="18" charset="0"/>
              </a:rPr>
              <a:t>N</a:t>
            </a:r>
            <a:r>
              <a:rPr lang="en-US" altLang="ja-JP" sz="2400" b="0" dirty="0">
                <a:latin typeface="Times New Roman" panose="02020603050405020304" pitchFamily="18" charset="0"/>
              </a:rPr>
              <a:t>=1, </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X</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Y</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a:t>
            </a:r>
            <a:r>
              <a:rPr lang="en-US" altLang="ja-JP" sz="2400" b="0" i="1" dirty="0">
                <a:latin typeface="Times New Roman" panose="02020603050405020304" pitchFamily="18" charset="0"/>
              </a:rPr>
              <a:t> </a:t>
            </a:r>
            <a:r>
              <a:rPr lang="en-US" altLang="ja-JP" sz="2400" b="0" dirty="0"/>
              <a:t>foreshock probability              </a:t>
            </a:r>
            <a:r>
              <a:rPr lang="ja-JP" altLang="en-US" sz="2400" b="0" dirty="0"/>
              <a:t>　　  </a:t>
            </a:r>
            <a:endParaRPr lang="en-US" altLang="ja-JP" sz="2400" b="0" dirty="0"/>
          </a:p>
          <a:p>
            <a:pPr lvl="1" eaLnBrk="1" hangingPunct="1">
              <a:lnSpc>
                <a:spcPct val="120000"/>
              </a:lnSpc>
              <a:buFont typeface="Arial" panose="020B0604020202020204" pitchFamily="34" charset="0"/>
              <a:buBlip>
                <a:blip r:embed="rId4"/>
              </a:buBlip>
            </a:pPr>
            <a:r>
              <a:rPr lang="en-US" altLang="ja-JP" sz="2400" b="0" dirty="0">
                <a:latin typeface="Times New Roman" panose="02020603050405020304" pitchFamily="18" charset="0"/>
              </a:rPr>
              <a:t>logit </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 = log{</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/(1</a:t>
            </a:r>
            <a:r>
              <a:rPr lang="ja-JP" altLang="en-US" sz="1800" b="0" dirty="0">
                <a:latin typeface="Times New Roman" panose="02020603050405020304" pitchFamily="18" charset="0"/>
              </a:rPr>
              <a:t>－</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dirty="0"/>
              <a:t>logit function </a:t>
            </a:r>
            <a:r>
              <a:rPr lang="en-US" altLang="ja-JP" sz="2400" b="0" dirty="0">
                <a:latin typeface="Times New Roman" panose="02020603050405020304" pitchFamily="18" charset="0"/>
              </a:rPr>
              <a:t>(0 &lt; </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 &lt;1)</a:t>
            </a:r>
            <a:endParaRPr lang="en-US" altLang="ja-JP" sz="2400" b="0" dirty="0"/>
          </a:p>
          <a:p>
            <a:pPr eaLnBrk="1" hangingPunct="1">
              <a:lnSpc>
                <a:spcPct val="120000"/>
              </a:lnSpc>
              <a:buFontTx/>
              <a:buBlip>
                <a:blip r:embed="rId4"/>
              </a:buBlip>
            </a:pPr>
            <a:r>
              <a:rPr lang="en-US" altLang="ja-JP" sz="2000" b="0" i="1" dirty="0">
                <a:latin typeface="Times New Roman" panose="02020603050405020304" pitchFamily="18" charset="0"/>
              </a:rPr>
              <a:t> </a:t>
            </a:r>
            <a:r>
              <a:rPr lang="en-US" altLang="ja-JP" sz="2400" b="0" i="1" dirty="0">
                <a:latin typeface="Times New Roman" panose="02020603050405020304" pitchFamily="18" charset="0"/>
              </a:rPr>
              <a:t>g</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X</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Y</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dirty="0"/>
              <a:t>log odds ratio for location (thin plate spline on </a:t>
            </a:r>
            <a:r>
              <a:rPr lang="en-US" altLang="ja-JP" sz="2400" b="0" dirty="0">
                <a:solidFill>
                  <a:srgbClr val="3333FF"/>
                </a:solidFill>
              </a:rPr>
              <a:t>sphere</a:t>
            </a:r>
            <a:r>
              <a:rPr lang="en-US" altLang="ja-JP" sz="2400" b="0" dirty="0"/>
              <a:t>)</a:t>
            </a:r>
          </a:p>
          <a:p>
            <a:pPr eaLnBrk="1" hangingPunct="1">
              <a:lnSpc>
                <a:spcPct val="120000"/>
              </a:lnSpc>
              <a:buFontTx/>
              <a:buBlip>
                <a:blip r:embed="rId4"/>
              </a:buBlip>
            </a:pPr>
            <a:r>
              <a:rPr lang="en-US" altLang="ja-JP" sz="2400" b="0" i="1" dirty="0">
                <a:latin typeface="Times New Roman" panose="02020603050405020304" pitchFamily="18" charset="0"/>
              </a:rPr>
              <a:t> f </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 </a:t>
            </a:r>
            <a:r>
              <a:rPr lang="ja-JP" altLang="en-US" sz="2400" b="0" dirty="0">
                <a:latin typeface="Times New Roman" panose="02020603050405020304" pitchFamily="18" charset="0"/>
              </a:rPr>
              <a:t>：</a:t>
            </a:r>
            <a:r>
              <a:rPr lang="en-US" altLang="ja-JP" sz="2400" b="0" dirty="0">
                <a:solidFill>
                  <a:srgbClr val="7575D1"/>
                </a:solidFill>
              </a:rPr>
              <a:t> </a:t>
            </a:r>
            <a:r>
              <a:rPr lang="en-US" altLang="ja-JP" sz="2400" b="0" dirty="0"/>
              <a:t>log odds ratio for magnitude (cubic regression spline)</a:t>
            </a:r>
          </a:p>
        </p:txBody>
      </p:sp>
      <p:pic>
        <p:nvPicPr>
          <p:cNvPr id="12" name="図 5">
            <a:extLst>
              <a:ext uri="{FF2B5EF4-FFF2-40B4-BE49-F238E27FC236}">
                <a16:creationId xmlns:a16="http://schemas.microsoft.com/office/drawing/2014/main" id="{C881C893-9057-4100-87F5-600B89782B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9995" r="75763" b="22727"/>
          <a:stretch/>
        </p:blipFill>
        <p:spPr bwMode="auto">
          <a:xfrm>
            <a:off x="923323" y="4204693"/>
            <a:ext cx="1977129" cy="246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30EC2055-8E4C-45BA-A9EB-3B961F6B2849}"/>
              </a:ext>
            </a:extLst>
          </p:cNvPr>
          <p:cNvPicPr>
            <a:picLocks noChangeAspect="1"/>
          </p:cNvPicPr>
          <p:nvPr/>
        </p:nvPicPr>
        <p:blipFill>
          <a:blip r:embed="rId6"/>
          <a:stretch>
            <a:fillRect/>
          </a:stretch>
        </p:blipFill>
        <p:spPr>
          <a:xfrm>
            <a:off x="2641896" y="4563402"/>
            <a:ext cx="4727183" cy="1907199"/>
          </a:xfrm>
          <a:prstGeom prst="rect">
            <a:avLst/>
          </a:prstGeom>
        </p:spPr>
      </p:pic>
      <p:sp>
        <p:nvSpPr>
          <p:cNvPr id="5" name="正方形/長方形 4">
            <a:extLst>
              <a:ext uri="{FF2B5EF4-FFF2-40B4-BE49-F238E27FC236}">
                <a16:creationId xmlns:a16="http://schemas.microsoft.com/office/drawing/2014/main" id="{91ABC427-B733-4311-8E8C-41B6EB455B3E}"/>
              </a:ext>
            </a:extLst>
          </p:cNvPr>
          <p:cNvSpPr/>
          <p:nvPr/>
        </p:nvSpPr>
        <p:spPr bwMode="auto">
          <a:xfrm>
            <a:off x="2096428" y="5437814"/>
            <a:ext cx="838200" cy="437281"/>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a:ln>
                <a:noFill/>
              </a:ln>
              <a:solidFill>
                <a:schemeClr val="tx1"/>
              </a:solidFill>
              <a:effectLst/>
              <a:latin typeface="Arial" charset="0"/>
              <a:ea typeface="ＭＳ ゴシック" pitchFamily="49" charset="-128"/>
            </a:endParaRPr>
          </a:p>
        </p:txBody>
      </p:sp>
      <p:cxnSp>
        <p:nvCxnSpPr>
          <p:cNvPr id="28" name="直線コネクタ 27">
            <a:extLst>
              <a:ext uri="{FF2B5EF4-FFF2-40B4-BE49-F238E27FC236}">
                <a16:creationId xmlns:a16="http://schemas.microsoft.com/office/drawing/2014/main" id="{58D30A7E-E3E0-4A13-920D-5A99E77311D2}"/>
              </a:ext>
            </a:extLst>
          </p:cNvPr>
          <p:cNvCxnSpPr/>
          <p:nvPr/>
        </p:nvCxnSpPr>
        <p:spPr bwMode="auto">
          <a:xfrm flipV="1">
            <a:off x="7354228" y="4343661"/>
            <a:ext cx="0" cy="2095500"/>
          </a:xfrm>
          <a:prstGeom prst="line">
            <a:avLst/>
          </a:prstGeom>
          <a:noFill/>
          <a:ln w="38100" cap="flat" cmpd="sng" algn="ctr">
            <a:solidFill>
              <a:srgbClr val="00B050"/>
            </a:solidFill>
            <a:prstDash val="sysDash"/>
            <a:round/>
            <a:headEnd type="none" w="med" len="med"/>
            <a:tailEnd type="none" w="med" len="med"/>
          </a:ln>
          <a:effectLst/>
        </p:spPr>
      </p:cxnSp>
      <p:cxnSp>
        <p:nvCxnSpPr>
          <p:cNvPr id="29" name="直線コネクタ 28">
            <a:extLst>
              <a:ext uri="{FF2B5EF4-FFF2-40B4-BE49-F238E27FC236}">
                <a16:creationId xmlns:a16="http://schemas.microsoft.com/office/drawing/2014/main" id="{28C27651-0958-4263-8CFC-F8153BB31199}"/>
              </a:ext>
            </a:extLst>
          </p:cNvPr>
          <p:cNvCxnSpPr>
            <a:cxnSpLocks/>
          </p:cNvCxnSpPr>
          <p:nvPr/>
        </p:nvCxnSpPr>
        <p:spPr bwMode="auto">
          <a:xfrm flipH="1">
            <a:off x="3421566" y="4590582"/>
            <a:ext cx="3886200" cy="0"/>
          </a:xfrm>
          <a:prstGeom prst="line">
            <a:avLst/>
          </a:prstGeom>
          <a:noFill/>
          <a:ln w="28575" cap="flat" cmpd="sng" algn="ctr">
            <a:solidFill>
              <a:srgbClr val="00B050"/>
            </a:solidFill>
            <a:prstDash val="solid"/>
            <a:round/>
            <a:headEnd type="arrow" w="med" len="med"/>
            <a:tailEnd type="arrow" w="med" len="med"/>
          </a:ln>
          <a:effectLst/>
        </p:spPr>
      </p:cxnSp>
      <p:sp>
        <p:nvSpPr>
          <p:cNvPr id="24" name="正方形/長方形 23">
            <a:extLst>
              <a:ext uri="{FF2B5EF4-FFF2-40B4-BE49-F238E27FC236}">
                <a16:creationId xmlns:a16="http://schemas.microsoft.com/office/drawing/2014/main" id="{3300CA9D-7A06-473E-BA1D-43F43D461660}"/>
              </a:ext>
            </a:extLst>
          </p:cNvPr>
          <p:cNvSpPr/>
          <p:nvPr/>
        </p:nvSpPr>
        <p:spPr>
          <a:xfrm>
            <a:off x="4785052" y="4161264"/>
            <a:ext cx="1082348" cy="400110"/>
          </a:xfrm>
          <a:prstGeom prst="rect">
            <a:avLst/>
          </a:prstGeom>
        </p:spPr>
        <p:txBody>
          <a:bodyPr wrap="none">
            <a:spAutoFit/>
          </a:bodyPr>
          <a:lstStyle/>
          <a:p>
            <a:r>
              <a:rPr lang="en-US" altLang="ja-JP" sz="2000" b="0" dirty="0">
                <a:solidFill>
                  <a:srgbClr val="00B050"/>
                </a:solidFill>
              </a:rPr>
              <a:t>50 days</a:t>
            </a:r>
            <a:endParaRPr lang="ja-JP" altLang="en-US" sz="2000" dirty="0">
              <a:solidFill>
                <a:srgbClr val="00B050"/>
              </a:solidFill>
            </a:endParaRPr>
          </a:p>
        </p:txBody>
      </p:sp>
      <p:sp>
        <p:nvSpPr>
          <p:cNvPr id="32" name="正方形/長方形 31">
            <a:extLst>
              <a:ext uri="{FF2B5EF4-FFF2-40B4-BE49-F238E27FC236}">
                <a16:creationId xmlns:a16="http://schemas.microsoft.com/office/drawing/2014/main" id="{6309DAE8-D3B2-49CB-A521-3BEDB22F077F}"/>
              </a:ext>
            </a:extLst>
          </p:cNvPr>
          <p:cNvSpPr/>
          <p:nvPr/>
        </p:nvSpPr>
        <p:spPr>
          <a:xfrm>
            <a:off x="2734294" y="6400800"/>
            <a:ext cx="1380506" cy="400110"/>
          </a:xfrm>
          <a:prstGeom prst="rect">
            <a:avLst/>
          </a:prstGeom>
        </p:spPr>
        <p:txBody>
          <a:bodyPr wrap="none">
            <a:spAutoFit/>
          </a:bodyPr>
          <a:lstStyle/>
          <a:p>
            <a:r>
              <a:rPr lang="en-US" altLang="ja-JP" sz="2000" b="0" dirty="0">
                <a:solidFill>
                  <a:srgbClr val="00B050"/>
                </a:solidFill>
              </a:rPr>
              <a:t>First event</a:t>
            </a:r>
            <a:endParaRPr lang="ja-JP" altLang="en-US" sz="2000" dirty="0">
              <a:solidFill>
                <a:srgbClr val="00B050"/>
              </a:solidFill>
            </a:endParaRPr>
          </a:p>
        </p:txBody>
      </p:sp>
      <p:sp>
        <p:nvSpPr>
          <p:cNvPr id="33" name="正方形/長方形 32">
            <a:extLst>
              <a:ext uri="{FF2B5EF4-FFF2-40B4-BE49-F238E27FC236}">
                <a16:creationId xmlns:a16="http://schemas.microsoft.com/office/drawing/2014/main" id="{B727D139-DCE3-49F8-B899-4E22A930BCF5}"/>
              </a:ext>
            </a:extLst>
          </p:cNvPr>
          <p:cNvSpPr/>
          <p:nvPr/>
        </p:nvSpPr>
        <p:spPr>
          <a:xfrm>
            <a:off x="6620494" y="6400800"/>
            <a:ext cx="1657954" cy="400110"/>
          </a:xfrm>
          <a:prstGeom prst="rect">
            <a:avLst/>
          </a:prstGeom>
        </p:spPr>
        <p:txBody>
          <a:bodyPr wrap="none">
            <a:spAutoFit/>
          </a:bodyPr>
          <a:lstStyle/>
          <a:p>
            <a:r>
              <a:rPr lang="en-US" altLang="ja-JP" sz="2000" b="0" dirty="0">
                <a:solidFill>
                  <a:srgbClr val="00B050"/>
                </a:solidFill>
              </a:rPr>
              <a:t>Time horizon</a:t>
            </a:r>
            <a:endParaRPr lang="ja-JP" altLang="en-US" sz="2000" dirty="0">
              <a:solidFill>
                <a:srgbClr val="00B050"/>
              </a:solidFill>
            </a:endParaRPr>
          </a:p>
        </p:txBody>
      </p:sp>
      <p:sp>
        <p:nvSpPr>
          <p:cNvPr id="34" name="正方形/長方形 33">
            <a:extLst>
              <a:ext uri="{FF2B5EF4-FFF2-40B4-BE49-F238E27FC236}">
                <a16:creationId xmlns:a16="http://schemas.microsoft.com/office/drawing/2014/main" id="{3DA63A8A-1825-4EB9-A437-3243A5AE7217}"/>
              </a:ext>
            </a:extLst>
          </p:cNvPr>
          <p:cNvSpPr/>
          <p:nvPr/>
        </p:nvSpPr>
        <p:spPr>
          <a:xfrm>
            <a:off x="5029200" y="6400800"/>
            <a:ext cx="1594154" cy="400110"/>
          </a:xfrm>
          <a:prstGeom prst="rect">
            <a:avLst/>
          </a:prstGeom>
        </p:spPr>
        <p:txBody>
          <a:bodyPr wrap="none">
            <a:spAutoFit/>
          </a:bodyPr>
          <a:lstStyle/>
          <a:p>
            <a:r>
              <a:rPr lang="en-US" altLang="ja-JP" sz="2000" b="0" dirty="0">
                <a:solidFill>
                  <a:srgbClr val="FF6600"/>
                </a:solidFill>
              </a:rPr>
              <a:t>Target event</a:t>
            </a:r>
            <a:endParaRPr lang="ja-JP" altLang="en-US" sz="2000" dirty="0">
              <a:solidFill>
                <a:srgbClr val="FF6600"/>
              </a:solidFill>
            </a:endParaRPr>
          </a:p>
        </p:txBody>
      </p:sp>
    </p:spTree>
    <p:extLst>
      <p:ext uri="{BB962C8B-B14F-4D97-AF65-F5344CB8AC3E}">
        <p14:creationId xmlns:p14="http://schemas.microsoft.com/office/powerpoint/2010/main" val="221673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1491122-DE1C-44FE-ACD3-E08926FE9D03}"/>
              </a:ext>
            </a:extLst>
          </p:cNvPr>
          <p:cNvPicPr>
            <a:picLocks noChangeAspect="1"/>
          </p:cNvPicPr>
          <p:nvPr/>
        </p:nvPicPr>
        <p:blipFill rotWithShape="1">
          <a:blip r:embed="rId3"/>
          <a:srcRect l="2500" b="3733"/>
          <a:stretch/>
        </p:blipFill>
        <p:spPr>
          <a:xfrm>
            <a:off x="299358" y="1028030"/>
            <a:ext cx="8915400" cy="5095588"/>
          </a:xfrm>
          <a:prstGeom prst="rect">
            <a:avLst/>
          </a:prstGeom>
        </p:spPr>
      </p:pic>
      <p:sp>
        <p:nvSpPr>
          <p:cNvPr id="69634" name="スライド番号プレースホルダー 1031">
            <a:extLst>
              <a:ext uri="{FF2B5EF4-FFF2-40B4-BE49-F238E27FC236}">
                <a16:creationId xmlns:a16="http://schemas.microsoft.com/office/drawing/2014/main" id="{F7F64C92-D080-4E26-862A-E988EA64E5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D2E9464-24E6-42A2-8A1E-6F59B45C85B3}" type="slidenum">
              <a:rPr lang="ja-JP" altLang="en-US" sz="1400" smtClean="0">
                <a:solidFill>
                  <a:srgbClr val="000000"/>
                </a:solidFill>
              </a:rPr>
              <a:pPr>
                <a:spcBef>
                  <a:spcPct val="0"/>
                </a:spcBef>
                <a:buFontTx/>
                <a:buNone/>
              </a:pPr>
              <a:t>33</a:t>
            </a:fld>
            <a:endParaRPr lang="ja-JP" altLang="en-US" sz="1400">
              <a:solidFill>
                <a:srgbClr val="000000"/>
              </a:solidFill>
            </a:endParaRPr>
          </a:p>
        </p:txBody>
      </p:sp>
      <p:sp>
        <p:nvSpPr>
          <p:cNvPr id="87" name="Rectangle 1">
            <a:extLst>
              <a:ext uri="{FF2B5EF4-FFF2-40B4-BE49-F238E27FC236}">
                <a16:creationId xmlns:a16="http://schemas.microsoft.com/office/drawing/2014/main" id="{9EF4E6B4-92CF-431E-BC7A-7FBF8D194ECF}"/>
              </a:ext>
            </a:extLst>
          </p:cNvPr>
          <p:cNvSpPr>
            <a:spLocks noGrp="1" noChangeArrowheads="1"/>
          </p:cNvSpPr>
          <p:nvPr>
            <p:ph type="title"/>
          </p:nvPr>
        </p:nvSpPr>
        <p:spPr>
          <a:xfrm>
            <a:off x="-106363" y="-152400"/>
            <a:ext cx="9323388"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(First Event)</a:t>
            </a:r>
          </a:p>
        </p:txBody>
      </p:sp>
      <p:sp>
        <p:nvSpPr>
          <p:cNvPr id="69636" name="コンテンツ プレースホルダ 2">
            <a:extLst>
              <a:ext uri="{FF2B5EF4-FFF2-40B4-BE49-F238E27FC236}">
                <a16:creationId xmlns:a16="http://schemas.microsoft.com/office/drawing/2014/main" id="{9B6A3C76-9B8C-4282-9611-EAD0A88D6DCA}"/>
              </a:ext>
            </a:extLst>
          </p:cNvPr>
          <p:cNvSpPr>
            <a:spLocks noGrp="1" noChangeArrowheads="1"/>
          </p:cNvSpPr>
          <p:nvPr>
            <p:ph idx="1"/>
          </p:nvPr>
        </p:nvSpPr>
        <p:spPr>
          <a:xfrm>
            <a:off x="323850" y="685800"/>
            <a:ext cx="8434388" cy="946150"/>
          </a:xfrm>
        </p:spPr>
        <p:txBody>
          <a:bodyPr/>
          <a:lstStyle/>
          <a:p>
            <a:pPr eaLnBrk="1" hangingPunct="1">
              <a:lnSpc>
                <a:spcPct val="120000"/>
              </a:lnSpc>
              <a:buFontTx/>
              <a:buBlip>
                <a:blip r:embed="rId4"/>
              </a:buBlip>
            </a:pPr>
            <a:r>
              <a:rPr lang="en-US" altLang="ja-JP" sz="2400" dirty="0"/>
              <a:t>Log odds ratio for location over the world is rough.</a:t>
            </a:r>
          </a:p>
        </p:txBody>
      </p:sp>
      <p:pic>
        <p:nvPicPr>
          <p:cNvPr id="8" name="図 7">
            <a:extLst>
              <a:ext uri="{FF2B5EF4-FFF2-40B4-BE49-F238E27FC236}">
                <a16:creationId xmlns:a16="http://schemas.microsoft.com/office/drawing/2014/main" id="{B5A82FFE-8FF3-4C08-83CC-BB68AC9ED49D}"/>
              </a:ext>
            </a:extLst>
          </p:cNvPr>
          <p:cNvPicPr/>
          <p:nvPr/>
        </p:nvPicPr>
        <p:blipFill rotWithShape="1">
          <a:blip r:embed="rId5"/>
          <a:srcRect l="88506" r="3938"/>
          <a:stretch/>
        </p:blipFill>
        <p:spPr>
          <a:xfrm rot="5400000">
            <a:off x="5106067" y="4202152"/>
            <a:ext cx="400110" cy="4821044"/>
          </a:xfrm>
          <a:prstGeom prst="rect">
            <a:avLst/>
          </a:prstGeom>
        </p:spPr>
      </p:pic>
      <p:sp>
        <p:nvSpPr>
          <p:cNvPr id="4" name="正方形/長方形 3">
            <a:extLst>
              <a:ext uri="{FF2B5EF4-FFF2-40B4-BE49-F238E27FC236}">
                <a16:creationId xmlns:a16="http://schemas.microsoft.com/office/drawing/2014/main" id="{6052DF67-B102-4B9A-8CEA-A304367F6338}"/>
              </a:ext>
            </a:extLst>
          </p:cNvPr>
          <p:cNvSpPr/>
          <p:nvPr/>
        </p:nvSpPr>
        <p:spPr>
          <a:xfrm>
            <a:off x="533400" y="1129619"/>
            <a:ext cx="1204176" cy="523220"/>
          </a:xfrm>
          <a:prstGeom prst="rect">
            <a:avLst/>
          </a:prstGeom>
        </p:spPr>
        <p:txBody>
          <a:bodyPr wrap="none">
            <a:spAutoFit/>
          </a:bodyPr>
          <a:lstStyle/>
          <a:p>
            <a:r>
              <a:rPr lang="en-US" altLang="ja-JP" b="0" i="1" dirty="0">
                <a:solidFill>
                  <a:srgbClr val="0000FF"/>
                </a:solidFill>
                <a:latin typeface="Times New Roman" panose="02020603050405020304" pitchFamily="18" charset="0"/>
              </a:rPr>
              <a:t>g</a:t>
            </a:r>
            <a:r>
              <a:rPr lang="en-US" altLang="ja-JP" b="0" dirty="0">
                <a:solidFill>
                  <a:srgbClr val="0000FF"/>
                </a:solidFill>
                <a:latin typeface="Times New Roman" panose="02020603050405020304" pitchFamily="18" charset="0"/>
              </a:rPr>
              <a:t>(</a:t>
            </a:r>
            <a:r>
              <a:rPr lang="en-US" altLang="ja-JP" b="0" i="1" dirty="0">
                <a:solidFill>
                  <a:srgbClr val="0000FF"/>
                </a:solidFill>
                <a:latin typeface="Times New Roman" panose="02020603050405020304" pitchFamily="18" charset="0"/>
              </a:rPr>
              <a:t>X</a:t>
            </a:r>
            <a:r>
              <a:rPr lang="en-US" altLang="ja-JP" b="0" dirty="0">
                <a:solidFill>
                  <a:srgbClr val="0000FF"/>
                </a:solidFill>
                <a:latin typeface="Times New Roman" panose="02020603050405020304" pitchFamily="18" charset="0"/>
              </a:rPr>
              <a:t>, </a:t>
            </a:r>
            <a:r>
              <a:rPr lang="en-US" altLang="ja-JP" b="0" i="1" dirty="0">
                <a:solidFill>
                  <a:srgbClr val="0000FF"/>
                </a:solidFill>
                <a:latin typeface="Times New Roman" panose="02020603050405020304" pitchFamily="18" charset="0"/>
              </a:rPr>
              <a:t>Y</a:t>
            </a:r>
            <a:r>
              <a:rPr lang="en-US" altLang="ja-JP" b="0" dirty="0">
                <a:solidFill>
                  <a:srgbClr val="0000FF"/>
                </a:solidFill>
                <a:latin typeface="Times New Roman" panose="02020603050405020304" pitchFamily="18" charset="0"/>
              </a:rPr>
              <a:t>)</a:t>
            </a:r>
            <a:endParaRPr lang="ja-JP" altLang="en-US" dirty="0"/>
          </a:p>
        </p:txBody>
      </p:sp>
      <p:sp>
        <p:nvSpPr>
          <p:cNvPr id="6" name="正方形/長方形 5">
            <a:extLst>
              <a:ext uri="{FF2B5EF4-FFF2-40B4-BE49-F238E27FC236}">
                <a16:creationId xmlns:a16="http://schemas.microsoft.com/office/drawing/2014/main" id="{48A5AC6B-D633-43E4-87E1-3AE23F2F298E}"/>
              </a:ext>
            </a:extLst>
          </p:cNvPr>
          <p:cNvSpPr/>
          <p:nvPr/>
        </p:nvSpPr>
        <p:spPr>
          <a:xfrm>
            <a:off x="4059914" y="6027234"/>
            <a:ext cx="1883686" cy="400110"/>
          </a:xfrm>
          <a:prstGeom prst="rect">
            <a:avLst/>
          </a:prstGeom>
        </p:spPr>
        <p:txBody>
          <a:bodyPr wrap="square">
            <a:spAutoFit/>
          </a:bodyPr>
          <a:lstStyle/>
          <a:p>
            <a:r>
              <a:rPr lang="en-US" altLang="ja-JP" sz="2000" b="0" dirty="0">
                <a:solidFill>
                  <a:schemeClr val="tx1"/>
                </a:solidFill>
                <a:cs typeface="Arial" panose="020B0604020202020204" pitchFamily="34" charset="0"/>
              </a:rPr>
              <a:t>Longitude </a:t>
            </a:r>
            <a:r>
              <a:rPr lang="en-US" altLang="ja-JP" sz="2000" b="0" i="1" dirty="0">
                <a:solidFill>
                  <a:schemeClr val="tx1"/>
                </a:solidFill>
                <a:latin typeface="Times New Roman" panose="02020603050405020304" pitchFamily="18" charset="0"/>
                <a:cs typeface="Times New Roman" panose="02020603050405020304" pitchFamily="18" charset="0"/>
              </a:rPr>
              <a:t>X</a:t>
            </a:r>
            <a:endParaRPr lang="ja-JP" altLang="en-US" sz="2000" b="0" dirty="0">
              <a:solidFill>
                <a:schemeClr val="tx1"/>
              </a:solidFill>
            </a:endParaRPr>
          </a:p>
        </p:txBody>
      </p:sp>
      <p:sp>
        <p:nvSpPr>
          <p:cNvPr id="12" name="正方形/長方形 11">
            <a:extLst>
              <a:ext uri="{FF2B5EF4-FFF2-40B4-BE49-F238E27FC236}">
                <a16:creationId xmlns:a16="http://schemas.microsoft.com/office/drawing/2014/main" id="{D25C31EA-F164-416C-A576-852B38BB05E2}"/>
              </a:ext>
            </a:extLst>
          </p:cNvPr>
          <p:cNvSpPr/>
          <p:nvPr/>
        </p:nvSpPr>
        <p:spPr>
          <a:xfrm rot="16200000">
            <a:off x="-535868" y="3744121"/>
            <a:ext cx="1404938" cy="400110"/>
          </a:xfrm>
          <a:prstGeom prst="rect">
            <a:avLst/>
          </a:prstGeom>
        </p:spPr>
        <p:txBody>
          <a:bodyPr wrap="square">
            <a:spAutoFit/>
          </a:bodyPr>
          <a:lstStyle/>
          <a:p>
            <a:r>
              <a:rPr lang="en-US" altLang="ja-JP" sz="2000" b="0" dirty="0">
                <a:solidFill>
                  <a:schemeClr val="tx1"/>
                </a:solidFill>
                <a:cs typeface="Arial" panose="020B0604020202020204" pitchFamily="34" charset="0"/>
              </a:rPr>
              <a:t>Latitude </a:t>
            </a:r>
            <a:r>
              <a:rPr lang="en-US" altLang="ja-JP" sz="2000" b="0" i="1" dirty="0">
                <a:solidFill>
                  <a:schemeClr val="tx1"/>
                </a:solidFill>
                <a:latin typeface="Times New Roman" panose="02020603050405020304" pitchFamily="18" charset="0"/>
                <a:cs typeface="Times New Roman" panose="02020603050405020304" pitchFamily="18" charset="0"/>
              </a:rPr>
              <a:t>Y</a:t>
            </a:r>
            <a:endParaRPr lang="ja-JP" altLang="en-US" sz="2000" b="0" dirty="0">
              <a:solidFill>
                <a:schemeClr val="tx1"/>
              </a:solidFill>
            </a:endParaRPr>
          </a:p>
        </p:txBody>
      </p:sp>
      <p:sp>
        <p:nvSpPr>
          <p:cNvPr id="13" name="正方形/長方形 12">
            <a:extLst>
              <a:ext uri="{FF2B5EF4-FFF2-40B4-BE49-F238E27FC236}">
                <a16:creationId xmlns:a16="http://schemas.microsoft.com/office/drawing/2014/main" id="{10728B5E-107B-495D-9261-E1EB3933199C}"/>
              </a:ext>
            </a:extLst>
          </p:cNvPr>
          <p:cNvSpPr/>
          <p:nvPr/>
        </p:nvSpPr>
        <p:spPr>
          <a:xfrm>
            <a:off x="1438507" y="6336234"/>
            <a:ext cx="1883686" cy="400110"/>
          </a:xfrm>
          <a:prstGeom prst="rect">
            <a:avLst/>
          </a:prstGeom>
        </p:spPr>
        <p:txBody>
          <a:bodyPr wrap="square">
            <a:spAutoFit/>
          </a:bodyPr>
          <a:lstStyle/>
          <a:p>
            <a:r>
              <a:rPr lang="en-US" altLang="ja-JP" sz="2000" b="0" dirty="0">
                <a:solidFill>
                  <a:schemeClr val="tx1"/>
                </a:solidFill>
                <a:latin typeface="Times New Roman" panose="02020603050405020304" pitchFamily="18" charset="0"/>
                <a:cs typeface="Times New Roman" panose="02020603050405020304" pitchFamily="18" charset="0"/>
              </a:rPr>
              <a:t>log</a:t>
            </a:r>
            <a:r>
              <a:rPr lang="en-US" altLang="ja-JP" sz="2000" b="0" i="1" baseline="-25000" dirty="0">
                <a:solidFill>
                  <a:schemeClr val="tx1"/>
                </a:solidFill>
                <a:latin typeface="Times New Roman" panose="02020603050405020304" pitchFamily="18" charset="0"/>
                <a:cs typeface="Times New Roman" panose="02020603050405020304" pitchFamily="18" charset="0"/>
              </a:rPr>
              <a:t>e</a:t>
            </a:r>
            <a:r>
              <a:rPr lang="en-US" altLang="ja-JP" sz="2000" b="0" dirty="0">
                <a:solidFill>
                  <a:schemeClr val="tx1"/>
                </a:solidFill>
                <a:cs typeface="Arial" panose="020B0604020202020204" pitchFamily="34" charset="0"/>
              </a:rPr>
              <a:t> odds ratio</a:t>
            </a:r>
            <a:endParaRPr lang="ja-JP" altLang="en-US" sz="2000" b="0" dirty="0">
              <a:solidFill>
                <a:schemeClr val="tx1"/>
              </a:solidFill>
            </a:endParaRPr>
          </a:p>
        </p:txBody>
      </p:sp>
    </p:spTree>
    <p:extLst>
      <p:ext uri="{BB962C8B-B14F-4D97-AF65-F5344CB8AC3E}">
        <p14:creationId xmlns:p14="http://schemas.microsoft.com/office/powerpoint/2010/main" val="2411949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1031">
            <a:extLst>
              <a:ext uri="{FF2B5EF4-FFF2-40B4-BE49-F238E27FC236}">
                <a16:creationId xmlns:a16="http://schemas.microsoft.com/office/drawing/2014/main" id="{F7F64C92-D080-4E26-862A-E988EA64E5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D2E9464-24E6-42A2-8A1E-6F59B45C85B3}" type="slidenum">
              <a:rPr lang="ja-JP" altLang="en-US" sz="1400" smtClean="0">
                <a:solidFill>
                  <a:srgbClr val="000000"/>
                </a:solidFill>
              </a:rPr>
              <a:pPr>
                <a:spcBef>
                  <a:spcPct val="0"/>
                </a:spcBef>
                <a:buFontTx/>
                <a:buNone/>
              </a:pPr>
              <a:t>34</a:t>
            </a:fld>
            <a:endParaRPr lang="ja-JP" altLang="en-US" sz="1400">
              <a:solidFill>
                <a:srgbClr val="000000"/>
              </a:solidFill>
            </a:endParaRPr>
          </a:p>
        </p:txBody>
      </p:sp>
      <p:sp>
        <p:nvSpPr>
          <p:cNvPr id="87" name="Rectangle 1">
            <a:extLst>
              <a:ext uri="{FF2B5EF4-FFF2-40B4-BE49-F238E27FC236}">
                <a16:creationId xmlns:a16="http://schemas.microsoft.com/office/drawing/2014/main" id="{9EF4E6B4-92CF-431E-BC7A-7FBF8D194ECF}"/>
              </a:ext>
            </a:extLst>
          </p:cNvPr>
          <p:cNvSpPr>
            <a:spLocks noGrp="1" noChangeArrowheads="1"/>
          </p:cNvSpPr>
          <p:nvPr>
            <p:ph type="title"/>
          </p:nvPr>
        </p:nvSpPr>
        <p:spPr>
          <a:xfrm>
            <a:off x="-106363" y="-85725"/>
            <a:ext cx="9323388"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(First Event)</a:t>
            </a:r>
          </a:p>
        </p:txBody>
      </p:sp>
      <p:sp>
        <p:nvSpPr>
          <p:cNvPr id="69636" name="コンテンツ プレースホルダ 2">
            <a:extLst>
              <a:ext uri="{FF2B5EF4-FFF2-40B4-BE49-F238E27FC236}">
                <a16:creationId xmlns:a16="http://schemas.microsoft.com/office/drawing/2014/main" id="{9B6A3C76-9B8C-4282-9611-EAD0A88D6DCA}"/>
              </a:ext>
            </a:extLst>
          </p:cNvPr>
          <p:cNvSpPr>
            <a:spLocks noGrp="1" noChangeArrowheads="1"/>
          </p:cNvSpPr>
          <p:nvPr>
            <p:ph idx="1"/>
          </p:nvPr>
        </p:nvSpPr>
        <p:spPr>
          <a:xfrm>
            <a:off x="228600" y="990600"/>
            <a:ext cx="8820150" cy="946150"/>
          </a:xfrm>
        </p:spPr>
        <p:txBody>
          <a:bodyPr/>
          <a:lstStyle/>
          <a:p>
            <a:pPr eaLnBrk="1" hangingPunct="1">
              <a:lnSpc>
                <a:spcPct val="120000"/>
              </a:lnSpc>
              <a:buFontTx/>
              <a:buBlip>
                <a:blip r:embed="rId3"/>
              </a:buBlip>
            </a:pPr>
            <a:r>
              <a:rPr lang="en-US" altLang="ja-JP" sz="2400" dirty="0"/>
              <a:t>The curve of log odds ratio for magnitude gets flat over M6+</a:t>
            </a:r>
          </a:p>
        </p:txBody>
      </p:sp>
      <p:sp>
        <p:nvSpPr>
          <p:cNvPr id="4" name="正方形/長方形 3">
            <a:extLst>
              <a:ext uri="{FF2B5EF4-FFF2-40B4-BE49-F238E27FC236}">
                <a16:creationId xmlns:a16="http://schemas.microsoft.com/office/drawing/2014/main" id="{6052DF67-B102-4B9A-8CEA-A304367F6338}"/>
              </a:ext>
            </a:extLst>
          </p:cNvPr>
          <p:cNvSpPr/>
          <p:nvPr/>
        </p:nvSpPr>
        <p:spPr>
          <a:xfrm>
            <a:off x="3752774" y="1686580"/>
            <a:ext cx="1124026" cy="523220"/>
          </a:xfrm>
          <a:prstGeom prst="rect">
            <a:avLst/>
          </a:prstGeom>
        </p:spPr>
        <p:txBody>
          <a:bodyPr wrap="none">
            <a:spAutoFit/>
          </a:bodyPr>
          <a:lstStyle/>
          <a:p>
            <a:r>
              <a:rPr lang="en-US" altLang="ja-JP" b="0" i="1" dirty="0">
                <a:solidFill>
                  <a:srgbClr val="0000FF"/>
                </a:solidFill>
                <a:latin typeface="Times New Roman" panose="02020603050405020304" pitchFamily="18" charset="0"/>
              </a:rPr>
              <a:t>f </a:t>
            </a:r>
            <a:r>
              <a:rPr lang="en-US" altLang="ja-JP" b="0" dirty="0">
                <a:solidFill>
                  <a:srgbClr val="0000FF"/>
                </a:solidFill>
                <a:latin typeface="Times New Roman" panose="02020603050405020304" pitchFamily="18" charset="0"/>
              </a:rPr>
              <a:t>(</a:t>
            </a:r>
            <a:r>
              <a:rPr lang="en-US" altLang="ja-JP" b="0" i="1" dirty="0">
                <a:solidFill>
                  <a:srgbClr val="0000FF"/>
                </a:solidFill>
                <a:latin typeface="Times New Roman" panose="02020603050405020304" pitchFamily="18" charset="0"/>
              </a:rPr>
              <a:t>M</a:t>
            </a:r>
            <a:r>
              <a:rPr lang="en-US" altLang="ja-JP" b="0" baseline="-25000" dirty="0">
                <a:solidFill>
                  <a:srgbClr val="0000FF"/>
                </a:solidFill>
                <a:latin typeface="Times New Roman" panose="02020603050405020304" pitchFamily="18" charset="0"/>
              </a:rPr>
              <a:t>1</a:t>
            </a:r>
            <a:r>
              <a:rPr lang="en-US" altLang="ja-JP" b="0" dirty="0">
                <a:solidFill>
                  <a:srgbClr val="0000FF"/>
                </a:solidFill>
                <a:latin typeface="Times New Roman" panose="02020603050405020304" pitchFamily="18" charset="0"/>
              </a:rPr>
              <a:t>) </a:t>
            </a:r>
            <a:endParaRPr lang="ja-JP" altLang="en-US" dirty="0"/>
          </a:p>
        </p:txBody>
      </p:sp>
      <p:sp>
        <p:nvSpPr>
          <p:cNvPr id="9" name="正方形/長方形 8">
            <a:extLst>
              <a:ext uri="{FF2B5EF4-FFF2-40B4-BE49-F238E27FC236}">
                <a16:creationId xmlns:a16="http://schemas.microsoft.com/office/drawing/2014/main" id="{1D41A06D-30FC-4A64-8C92-5678C4A41088}"/>
              </a:ext>
            </a:extLst>
          </p:cNvPr>
          <p:cNvSpPr/>
          <p:nvPr/>
        </p:nvSpPr>
        <p:spPr>
          <a:xfrm>
            <a:off x="3124200" y="6402174"/>
            <a:ext cx="2212465" cy="406009"/>
          </a:xfrm>
          <a:prstGeom prst="rect">
            <a:avLst/>
          </a:prstGeom>
        </p:spPr>
        <p:txBody>
          <a:bodyPr wrap="none">
            <a:spAutoFit/>
          </a:bodyPr>
          <a:lstStyle/>
          <a:p>
            <a:pPr lvl="1" eaLnBrk="1" hangingPunct="1">
              <a:lnSpc>
                <a:spcPct val="110000"/>
              </a:lnSpc>
            </a:pPr>
            <a:r>
              <a:rPr lang="en-US" altLang="ja-JP" sz="2000" b="0" dirty="0">
                <a:solidFill>
                  <a:schemeClr val="tx1"/>
                </a:solidFill>
                <a:cs typeface="Arial" panose="020B0604020202020204" pitchFamily="34" charset="0"/>
              </a:rPr>
              <a:t>Magnitude </a:t>
            </a:r>
            <a:r>
              <a:rPr lang="en-US" altLang="ja-JP" sz="2000" b="0" i="1" dirty="0">
                <a:solidFill>
                  <a:schemeClr val="tx1"/>
                </a:solidFill>
                <a:latin typeface="Times New Roman" panose="02020603050405020304" pitchFamily="18" charset="0"/>
                <a:cs typeface="Times New Roman" panose="02020603050405020304" pitchFamily="18" charset="0"/>
              </a:rPr>
              <a:t>M</a:t>
            </a:r>
            <a:r>
              <a:rPr lang="en-US" altLang="ja-JP" sz="2000" b="0" baseline="-25000" dirty="0">
                <a:solidFill>
                  <a:schemeClr val="tx1"/>
                </a:solidFill>
                <a:latin typeface="Times New Roman" panose="02020603050405020304" pitchFamily="18" charset="0"/>
                <a:cs typeface="Times New Roman" panose="02020603050405020304" pitchFamily="18" charset="0"/>
              </a:rPr>
              <a:t>1</a:t>
            </a:r>
          </a:p>
        </p:txBody>
      </p:sp>
      <p:pic>
        <p:nvPicPr>
          <p:cNvPr id="2" name="図 1">
            <a:extLst>
              <a:ext uri="{FF2B5EF4-FFF2-40B4-BE49-F238E27FC236}">
                <a16:creationId xmlns:a16="http://schemas.microsoft.com/office/drawing/2014/main" id="{23C225A2-0D1F-4D12-9DBB-422419AB3984}"/>
              </a:ext>
            </a:extLst>
          </p:cNvPr>
          <p:cNvPicPr>
            <a:picLocks noChangeAspect="1"/>
          </p:cNvPicPr>
          <p:nvPr/>
        </p:nvPicPr>
        <p:blipFill rotWithShape="1">
          <a:blip r:embed="rId4"/>
          <a:srcRect l="5953" t="10357" r="4762" b="8271"/>
          <a:stretch/>
        </p:blipFill>
        <p:spPr>
          <a:xfrm>
            <a:off x="1905000" y="2188191"/>
            <a:ext cx="4738762" cy="4312324"/>
          </a:xfrm>
          <a:prstGeom prst="rect">
            <a:avLst/>
          </a:prstGeom>
        </p:spPr>
      </p:pic>
      <p:sp>
        <p:nvSpPr>
          <p:cNvPr id="15" name="正方形/長方形 14">
            <a:extLst>
              <a:ext uri="{FF2B5EF4-FFF2-40B4-BE49-F238E27FC236}">
                <a16:creationId xmlns:a16="http://schemas.microsoft.com/office/drawing/2014/main" id="{8CAF0E47-DA9C-43DF-B6D0-249EAFEBB4DA}"/>
              </a:ext>
            </a:extLst>
          </p:cNvPr>
          <p:cNvSpPr/>
          <p:nvPr/>
        </p:nvSpPr>
        <p:spPr>
          <a:xfrm rot="16200000">
            <a:off x="782212" y="3822166"/>
            <a:ext cx="1883686" cy="400110"/>
          </a:xfrm>
          <a:prstGeom prst="rect">
            <a:avLst/>
          </a:prstGeom>
        </p:spPr>
        <p:txBody>
          <a:bodyPr wrap="square">
            <a:spAutoFit/>
          </a:bodyPr>
          <a:lstStyle/>
          <a:p>
            <a:r>
              <a:rPr lang="en-US" altLang="ja-JP" sz="2000" b="0" dirty="0">
                <a:solidFill>
                  <a:schemeClr val="tx1"/>
                </a:solidFill>
                <a:latin typeface="Times New Roman" panose="02020603050405020304" pitchFamily="18" charset="0"/>
                <a:cs typeface="Times New Roman" panose="02020603050405020304" pitchFamily="18" charset="0"/>
              </a:rPr>
              <a:t>log</a:t>
            </a:r>
            <a:r>
              <a:rPr lang="en-US" altLang="ja-JP" sz="2000" b="0" i="1" baseline="-25000" dirty="0">
                <a:solidFill>
                  <a:schemeClr val="tx1"/>
                </a:solidFill>
                <a:latin typeface="Times New Roman" panose="02020603050405020304" pitchFamily="18" charset="0"/>
                <a:cs typeface="Times New Roman" panose="02020603050405020304" pitchFamily="18" charset="0"/>
              </a:rPr>
              <a:t>e</a:t>
            </a:r>
            <a:r>
              <a:rPr lang="en-US" altLang="ja-JP" sz="2000" b="0" dirty="0">
                <a:solidFill>
                  <a:schemeClr val="tx1"/>
                </a:solidFill>
                <a:cs typeface="Arial" panose="020B0604020202020204" pitchFamily="34" charset="0"/>
              </a:rPr>
              <a:t> odds ratio</a:t>
            </a:r>
            <a:endParaRPr lang="ja-JP" altLang="en-US" sz="2000" b="0" dirty="0">
              <a:solidFill>
                <a:schemeClr val="tx1"/>
              </a:solidFill>
            </a:endParaRPr>
          </a:p>
        </p:txBody>
      </p:sp>
    </p:spTree>
    <p:extLst>
      <p:ext uri="{BB962C8B-B14F-4D97-AF65-F5344CB8AC3E}">
        <p14:creationId xmlns:p14="http://schemas.microsoft.com/office/powerpoint/2010/main" val="1231122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コンテンツ プレースホルダ 2">
            <a:extLst>
              <a:ext uri="{FF2B5EF4-FFF2-40B4-BE49-F238E27FC236}">
                <a16:creationId xmlns:a16="http://schemas.microsoft.com/office/drawing/2014/main" id="{4B207D04-6FF3-43EB-8097-1B088BA8FD69}"/>
              </a:ext>
            </a:extLst>
          </p:cNvPr>
          <p:cNvSpPr>
            <a:spLocks noGrp="1" noChangeArrowheads="1"/>
          </p:cNvSpPr>
          <p:nvPr>
            <p:ph idx="1"/>
          </p:nvPr>
        </p:nvSpPr>
        <p:spPr>
          <a:xfrm>
            <a:off x="322263" y="836613"/>
            <a:ext cx="8821737" cy="3600450"/>
          </a:xfrm>
        </p:spPr>
        <p:txBody>
          <a:bodyPr/>
          <a:lstStyle/>
          <a:p>
            <a:pPr eaLnBrk="1" hangingPunct="1">
              <a:buFontTx/>
              <a:buBlip>
                <a:blip r:embed="rId3"/>
              </a:buBlip>
            </a:pPr>
            <a:r>
              <a:rPr lang="en-US" altLang="ja-JP" sz="2400" dirty="0"/>
              <a:t>For a </a:t>
            </a:r>
            <a:r>
              <a:rPr lang="en-US" altLang="ja-JP" sz="2400" dirty="0" err="1"/>
              <a:t>multiplet</a:t>
            </a:r>
            <a:r>
              <a:rPr lang="en-US" altLang="ja-JP" sz="2400" dirty="0"/>
              <a:t>, add the following features and update them whenever the </a:t>
            </a:r>
            <a:r>
              <a:rPr lang="en-US" altLang="ja-JP" sz="2400" dirty="0" err="1"/>
              <a:t>multiplet</a:t>
            </a:r>
            <a:r>
              <a:rPr lang="en-US" altLang="ja-JP" sz="2400" dirty="0"/>
              <a:t> grows by linking an new event. </a:t>
            </a:r>
          </a:p>
          <a:p>
            <a:pPr lvl="1" eaLnBrk="1" hangingPunct="1">
              <a:lnSpc>
                <a:spcPct val="110000"/>
              </a:lnSpc>
              <a:buFontTx/>
              <a:buBlip>
                <a:blip r:embed="rId3"/>
              </a:buBlip>
            </a:pPr>
            <a:r>
              <a:rPr lang="en-US" altLang="ja-JP" sz="2400" dirty="0">
                <a:cs typeface="Arial" panose="020B0604020202020204" pitchFamily="34" charset="0"/>
              </a:rPr>
              <a:t>Number of earthquakes</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N</a:t>
            </a:r>
            <a:r>
              <a:rPr lang="ja-JP" altLang="en-US" sz="2400" dirty="0">
                <a:latin typeface="Times New Roman" panose="02020603050405020304" pitchFamily="18" charset="0"/>
                <a:cs typeface="Times New Roman" panose="02020603050405020304" pitchFamily="18" charset="0"/>
              </a:rPr>
              <a:t>（ ≥ </a:t>
            </a:r>
            <a:r>
              <a:rPr lang="en-US" altLang="ja-JP" sz="2400" dirty="0">
                <a:latin typeface="Times New Roman" panose="02020603050405020304" pitchFamily="18" charset="0"/>
                <a:cs typeface="Times New Roman" panose="02020603050405020304" pitchFamily="18" charset="0"/>
              </a:rPr>
              <a:t>2</a:t>
            </a:r>
            <a:r>
              <a:rPr lang="ja-JP" altLang="en-US" sz="2400" dirty="0">
                <a:latin typeface="Times New Roman" panose="02020603050405020304" pitchFamily="18" charset="0"/>
                <a:cs typeface="Times New Roman" panose="02020603050405020304" pitchFamily="18" charset="0"/>
              </a:rPr>
              <a:t>）</a:t>
            </a:r>
            <a:endParaRPr lang="en-US" altLang="ja-JP" sz="2400" dirty="0">
              <a:latin typeface="Times New Roman" panose="02020603050405020304" pitchFamily="18" charset="0"/>
              <a:cs typeface="Times New Roman" panose="02020603050405020304" pitchFamily="18" charset="0"/>
            </a:endParaRPr>
          </a:p>
          <a:p>
            <a:pPr lvl="1" eaLnBrk="1" hangingPunct="1">
              <a:lnSpc>
                <a:spcPct val="110000"/>
              </a:lnSpc>
              <a:buFontTx/>
              <a:buBlip>
                <a:blip r:embed="rId3"/>
              </a:buBlip>
            </a:pPr>
            <a:r>
              <a:rPr lang="en-US" altLang="ja-JP" sz="2400" dirty="0">
                <a:cs typeface="Arial" panose="020B0604020202020204" pitchFamily="34" charset="0"/>
              </a:rPr>
              <a:t>Largest magnitude</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p>
          <a:p>
            <a:pPr lvl="1" eaLnBrk="1" hangingPunct="1">
              <a:lnSpc>
                <a:spcPct val="110000"/>
              </a:lnSpc>
              <a:buFontTx/>
              <a:buBlip>
                <a:blip r:embed="rId3"/>
              </a:buBlip>
            </a:pPr>
            <a:r>
              <a:rPr lang="en-US" altLang="ja-JP" sz="2400" dirty="0">
                <a:cs typeface="Arial" panose="020B0604020202020204" pitchFamily="34" charset="0"/>
              </a:rPr>
              <a:t>Magnitude gap between two largest events: </a:t>
            </a:r>
            <a:r>
              <a:rPr lang="en-US" altLang="ja-JP" sz="2400" dirty="0">
                <a:latin typeface="Times New Roman" panose="02020603050405020304" pitchFamily="18" charset="0"/>
                <a:cs typeface="Times New Roman" panose="02020603050405020304" pitchFamily="18" charset="0"/>
              </a:rPr>
              <a:t>Δ</a:t>
            </a:r>
            <a:r>
              <a:rPr lang="en-US" altLang="ja-JP" sz="2400" i="1" dirty="0">
                <a:latin typeface="Times New Roman" panose="02020603050405020304" pitchFamily="18" charset="0"/>
                <a:cs typeface="Times New Roman" panose="02020603050405020304" pitchFamily="18" charset="0"/>
              </a:rPr>
              <a:t>M</a:t>
            </a:r>
            <a:r>
              <a:rPr lang="ja-JP" altLang="en-US"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latin typeface="Times New Roman" panose="02020603050405020304" pitchFamily="18" charset="0"/>
                <a:cs typeface="Times New Roman" panose="02020603050405020304" pitchFamily="18" charset="0"/>
              </a:rPr>
              <a:t> </a:t>
            </a:r>
            <a:r>
              <a:rPr lang="en-US" altLang="ja-JP" sz="2400" dirty="0">
                <a:latin typeface="Symbol" panose="05050102010706020507" pitchFamily="18" charset="2"/>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2</a:t>
            </a:r>
            <a:endParaRPr lang="en-US" altLang="ja-JP" sz="2400" dirty="0">
              <a:cs typeface="Arial" panose="020B0604020202020204" pitchFamily="34" charset="0"/>
            </a:endParaRPr>
          </a:p>
          <a:p>
            <a:pPr lvl="1" eaLnBrk="1" hangingPunct="1">
              <a:lnSpc>
                <a:spcPct val="110000"/>
              </a:lnSpc>
              <a:buFontTx/>
              <a:buBlip>
                <a:blip r:embed="rId3"/>
              </a:buBlip>
            </a:pPr>
            <a:r>
              <a:rPr lang="en-US" altLang="ja-JP" sz="2400" dirty="0">
                <a:cs typeface="Arial" panose="020B0604020202020204" pitchFamily="34" charset="0"/>
              </a:rPr>
              <a:t>Duration time</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T</a:t>
            </a:r>
            <a:r>
              <a:rPr lang="en-US" altLang="ja-JP" sz="2400" dirty="0">
                <a:latin typeface="Times New Roman" panose="02020603050405020304" pitchFamily="18" charset="0"/>
                <a:cs typeface="Times New Roman" panose="02020603050405020304" pitchFamily="18" charset="0"/>
              </a:rPr>
              <a:t> </a:t>
            </a:r>
            <a:r>
              <a:rPr lang="ja-JP" altLang="en-US" sz="2400" dirty="0">
                <a:cs typeface="Times New Roman" panose="02020603050405020304" pitchFamily="18" charset="0"/>
              </a:rPr>
              <a:t>（</a:t>
            </a:r>
            <a:r>
              <a:rPr lang="en-US" altLang="ja-JP" sz="2400" dirty="0">
                <a:cs typeface="Times New Roman" panose="02020603050405020304" pitchFamily="18" charset="0"/>
              </a:rPr>
              <a:t>days</a:t>
            </a:r>
            <a:r>
              <a:rPr lang="ja-JP" altLang="en-US" sz="2400" dirty="0">
                <a:cs typeface="Times New Roman" panose="02020603050405020304" pitchFamily="18" charset="0"/>
              </a:rPr>
              <a:t>）</a:t>
            </a:r>
            <a:endParaRPr lang="en-US" altLang="ja-JP" sz="2400" dirty="0">
              <a:cs typeface="Times New Roman" panose="02020603050405020304" pitchFamily="18" charset="0"/>
            </a:endParaRPr>
          </a:p>
          <a:p>
            <a:pPr lvl="1" eaLnBrk="1" hangingPunct="1">
              <a:lnSpc>
                <a:spcPct val="110000"/>
              </a:lnSpc>
              <a:buFontTx/>
              <a:buBlip>
                <a:blip r:embed="rId3"/>
              </a:buBlip>
            </a:pPr>
            <a:r>
              <a:rPr lang="en-US" altLang="ja-JP" sz="2400" strike="dblStrike" dirty="0">
                <a:cs typeface="Arial" panose="020B0604020202020204" pitchFamily="34" charset="0"/>
              </a:rPr>
              <a:t>Mean pairwise distance</a:t>
            </a:r>
            <a:r>
              <a:rPr lang="ja-JP" altLang="en-US" sz="2400" strike="dblStrike" dirty="0">
                <a:latin typeface="Times New Roman" panose="02020603050405020304" pitchFamily="18" charset="0"/>
                <a:cs typeface="Times New Roman" panose="02020603050405020304" pitchFamily="18" charset="0"/>
              </a:rPr>
              <a:t>：</a:t>
            </a:r>
            <a:r>
              <a:rPr lang="en-US" altLang="ja-JP" sz="2400" i="1" strike="dblStrike" dirty="0">
                <a:latin typeface="Times New Roman" panose="02020603050405020304" pitchFamily="18" charset="0"/>
                <a:cs typeface="Times New Roman" panose="02020603050405020304" pitchFamily="18" charset="0"/>
              </a:rPr>
              <a:t>D</a:t>
            </a:r>
            <a:r>
              <a:rPr lang="ja-JP" altLang="en-US" sz="2400" strike="dblStrike" dirty="0">
                <a:latin typeface="Times New Roman" panose="02020603050405020304" pitchFamily="18" charset="0"/>
                <a:cs typeface="Times New Roman" panose="02020603050405020304" pitchFamily="18" charset="0"/>
              </a:rPr>
              <a:t> </a:t>
            </a:r>
            <a:r>
              <a:rPr lang="ja-JP" altLang="en-US" sz="2400" strike="dblStrike" dirty="0">
                <a:cs typeface="Times New Roman" panose="02020603050405020304" pitchFamily="18" charset="0"/>
              </a:rPr>
              <a:t>（</a:t>
            </a:r>
            <a:r>
              <a:rPr lang="en-US" altLang="ja-JP" sz="2400" strike="dblStrike" dirty="0">
                <a:cs typeface="Times New Roman" panose="02020603050405020304" pitchFamily="18" charset="0"/>
              </a:rPr>
              <a:t>km</a:t>
            </a:r>
            <a:r>
              <a:rPr lang="ja-JP" altLang="en-US" sz="2400" strike="dblStrike" dirty="0">
                <a:cs typeface="Times New Roman" panose="02020603050405020304" pitchFamily="18" charset="0"/>
              </a:rPr>
              <a:t>） </a:t>
            </a:r>
            <a:r>
              <a:rPr lang="en-US" altLang="ja-JP" sz="2400" dirty="0">
                <a:solidFill>
                  <a:srgbClr val="3333FF"/>
                </a:solidFill>
                <a:cs typeface="Times New Roman" panose="02020603050405020304" pitchFamily="18" charset="0"/>
              </a:rPr>
              <a:t>(excluded)</a:t>
            </a:r>
          </a:p>
          <a:p>
            <a:pPr lvl="1" eaLnBrk="1" hangingPunct="1">
              <a:lnSpc>
                <a:spcPct val="110000"/>
              </a:lnSpc>
              <a:buFontTx/>
              <a:buBlip>
                <a:blip r:embed="rId3"/>
              </a:buBlip>
            </a:pPr>
            <a:r>
              <a:rPr lang="en-US" altLang="ja-JP" sz="2400" dirty="0">
                <a:cs typeface="Arial" panose="020B0604020202020204" pitchFamily="34" charset="0"/>
              </a:rPr>
              <a:t>Central location in longitude and latitude </a:t>
            </a:r>
            <a:r>
              <a:rPr lang="ja-JP" altLang="en-US"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X</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Y</a:t>
            </a:r>
            <a:r>
              <a:rPr lang="en-US" altLang="ja-JP" sz="2400" dirty="0">
                <a:latin typeface="Times New Roman" panose="02020603050405020304" pitchFamily="18" charset="0"/>
                <a:cs typeface="Times New Roman" panose="02020603050405020304" pitchFamily="18" charset="0"/>
              </a:rPr>
              <a:t> </a:t>
            </a:r>
            <a:r>
              <a:rPr lang="ja-JP" altLang="en-US" sz="2400" dirty="0">
                <a:cs typeface="Times New Roman" panose="02020603050405020304" pitchFamily="18" charset="0"/>
              </a:rPr>
              <a:t>（</a:t>
            </a:r>
            <a:r>
              <a:rPr lang="en-US" altLang="ja-JP" sz="2400" dirty="0">
                <a:cs typeface="Times New Roman" panose="02020603050405020304" pitchFamily="18" charset="0"/>
              </a:rPr>
              <a:t>deg</a:t>
            </a:r>
            <a:r>
              <a:rPr lang="ja-JP" altLang="en-US" sz="2400" dirty="0">
                <a:cs typeface="Times New Roman" panose="02020603050405020304" pitchFamily="18" charset="0"/>
              </a:rPr>
              <a:t>）</a:t>
            </a:r>
            <a:endParaRPr lang="en-US" altLang="ja-JP" sz="2400" dirty="0">
              <a:cs typeface="Times New Roman" panose="02020603050405020304" pitchFamily="18" charset="0"/>
            </a:endParaRPr>
          </a:p>
        </p:txBody>
      </p:sp>
      <p:sp>
        <p:nvSpPr>
          <p:cNvPr id="71683" name="スライド番号プレースホルダー 1031">
            <a:extLst>
              <a:ext uri="{FF2B5EF4-FFF2-40B4-BE49-F238E27FC236}">
                <a16:creationId xmlns:a16="http://schemas.microsoft.com/office/drawing/2014/main" id="{B7B562A0-6CAA-4D20-A9D9-9B0F161A314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12E180A-FD3F-4CCF-9AB2-85EBBD5FEBFB}" type="slidenum">
              <a:rPr lang="ja-JP" altLang="en-US" sz="1400" smtClean="0">
                <a:solidFill>
                  <a:srgbClr val="000000"/>
                </a:solidFill>
              </a:rPr>
              <a:pPr>
                <a:spcBef>
                  <a:spcPct val="0"/>
                </a:spcBef>
                <a:buFontTx/>
                <a:buNone/>
              </a:pPr>
              <a:t>35</a:t>
            </a:fld>
            <a:endParaRPr lang="ja-JP" altLang="en-US" sz="1400">
              <a:solidFill>
                <a:srgbClr val="000000"/>
              </a:solidFill>
            </a:endParaRPr>
          </a:p>
        </p:txBody>
      </p:sp>
      <p:sp>
        <p:nvSpPr>
          <p:cNvPr id="87" name="Rectangle 1">
            <a:extLst>
              <a:ext uri="{FF2B5EF4-FFF2-40B4-BE49-F238E27FC236}">
                <a16:creationId xmlns:a16="http://schemas.microsoft.com/office/drawing/2014/main" id="{AFA35B17-7457-47A1-8AEF-02C137DE0853}"/>
              </a:ext>
            </a:extLst>
          </p:cNvPr>
          <p:cNvSpPr>
            <a:spLocks noGrp="1" noChangeArrowheads="1"/>
          </p:cNvSpPr>
          <p:nvPr>
            <p:ph type="title"/>
          </p:nvPr>
        </p:nvSpPr>
        <p:spPr>
          <a:xfrm>
            <a:off x="458788" y="-26988"/>
            <a:ext cx="8380412"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Step 3</a:t>
            </a:r>
            <a:r>
              <a:rPr lang="ja-JP" altLang="en-US" sz="3200" b="1" dirty="0" err="1">
                <a:solidFill>
                  <a:schemeClr val="accent2">
                    <a:lumMod val="75000"/>
                  </a:schemeClr>
                </a:solidFill>
              </a:rPr>
              <a:t>．</a:t>
            </a:r>
            <a:r>
              <a:rPr lang="en-US" altLang="ja-JP" sz="3200" b="1" dirty="0">
                <a:solidFill>
                  <a:schemeClr val="accent2">
                    <a:lumMod val="75000"/>
                  </a:schemeClr>
                </a:solidFill>
              </a:rPr>
              <a:t>Feature Extraction (</a:t>
            </a:r>
            <a:r>
              <a:rPr lang="en-US" altLang="ja-JP" sz="3200" b="1" dirty="0" err="1">
                <a:solidFill>
                  <a:schemeClr val="accent2">
                    <a:lumMod val="75000"/>
                  </a:schemeClr>
                </a:solidFill>
              </a:rPr>
              <a:t>Multiplets</a:t>
            </a:r>
            <a:r>
              <a:rPr lang="en-US" altLang="ja-JP" sz="3200" b="1" dirty="0">
                <a:solidFill>
                  <a:schemeClr val="accent2">
                    <a:lumMod val="75000"/>
                  </a:schemeClr>
                </a:solidFill>
              </a:rPr>
              <a:t>)</a:t>
            </a:r>
          </a:p>
        </p:txBody>
      </p:sp>
      <p:pic>
        <p:nvPicPr>
          <p:cNvPr id="71685" name="図 5">
            <a:extLst>
              <a:ext uri="{FF2B5EF4-FFF2-40B4-BE49-F238E27FC236}">
                <a16:creationId xmlns:a16="http://schemas.microsoft.com/office/drawing/2014/main" id="{49950FBF-C212-4EBF-9E95-186A2FB6A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9995" b="17680"/>
          <a:stretch>
            <a:fillRect/>
          </a:stretch>
        </p:blipFill>
        <p:spPr bwMode="auto">
          <a:xfrm>
            <a:off x="1077913" y="4368800"/>
            <a:ext cx="72310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94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コンテンツ プレースホルダ 2">
            <a:extLst>
              <a:ext uri="{FF2B5EF4-FFF2-40B4-BE49-F238E27FC236}">
                <a16:creationId xmlns:a16="http://schemas.microsoft.com/office/drawing/2014/main" id="{7A7DE239-E125-4365-8E21-F45995091FFF}"/>
              </a:ext>
            </a:extLst>
          </p:cNvPr>
          <p:cNvSpPr>
            <a:spLocks noGrp="1"/>
          </p:cNvSpPr>
          <p:nvPr>
            <p:ph idx="1"/>
          </p:nvPr>
        </p:nvSpPr>
        <p:spPr>
          <a:xfrm>
            <a:off x="250825" y="971550"/>
            <a:ext cx="8208963" cy="1200150"/>
          </a:xfrm>
        </p:spPr>
        <p:txBody>
          <a:bodyPr/>
          <a:lstStyle/>
          <a:p>
            <a:pPr eaLnBrk="1" hangingPunct="1">
              <a:lnSpc>
                <a:spcPct val="120000"/>
              </a:lnSpc>
              <a:buFontTx/>
              <a:buBlip>
                <a:blip r:embed="rId3"/>
              </a:buBlip>
              <a:defRPr/>
            </a:pPr>
            <a:r>
              <a:rPr lang="en-US" altLang="ja-JP" sz="2400" dirty="0"/>
              <a:t>Estimate the following non-linear logistic regression model from training dataset observed during 1926-1999.</a:t>
            </a:r>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marL="0" indent="0" eaLnBrk="1" hangingPunct="1">
              <a:lnSpc>
                <a:spcPct val="120000"/>
              </a:lnSpc>
              <a:buFontTx/>
              <a:buNone/>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eaLnBrk="1" hangingPunct="1">
              <a:lnSpc>
                <a:spcPct val="120000"/>
              </a:lnSpc>
              <a:buFontTx/>
              <a:buBlip>
                <a:blip r:embed="rId3"/>
              </a:buBlip>
              <a:defRPr/>
            </a:pPr>
            <a:endParaRPr lang="en-US" altLang="ja-JP" sz="2400" dirty="0"/>
          </a:p>
          <a:p>
            <a:pPr lvl="1" eaLnBrk="1" hangingPunct="1">
              <a:lnSpc>
                <a:spcPct val="120000"/>
              </a:lnSpc>
              <a:buFontTx/>
              <a:buBlip>
                <a:blip r:embed="rId3"/>
              </a:buBlip>
              <a:defRPr/>
            </a:pPr>
            <a:endParaRPr lang="en-US" altLang="ja-JP" sz="2000" dirty="0"/>
          </a:p>
        </p:txBody>
      </p:sp>
      <p:sp>
        <p:nvSpPr>
          <p:cNvPr id="73731" name="スライド番号プレースホルダー 1031">
            <a:extLst>
              <a:ext uri="{FF2B5EF4-FFF2-40B4-BE49-F238E27FC236}">
                <a16:creationId xmlns:a16="http://schemas.microsoft.com/office/drawing/2014/main" id="{742FAD5A-8488-4ACE-95A5-7E89F8814F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F0F1E25-BDD4-4072-9562-A965BEB7D5D0}" type="slidenum">
              <a:rPr lang="ja-JP" altLang="en-US" sz="1400" smtClean="0">
                <a:solidFill>
                  <a:srgbClr val="000000"/>
                </a:solidFill>
              </a:rPr>
              <a:pPr>
                <a:spcBef>
                  <a:spcPct val="0"/>
                </a:spcBef>
                <a:buFontTx/>
                <a:buNone/>
              </a:pPr>
              <a:t>36</a:t>
            </a:fld>
            <a:endParaRPr lang="ja-JP" altLang="en-US" sz="1400">
              <a:solidFill>
                <a:srgbClr val="000000"/>
              </a:solidFill>
            </a:endParaRPr>
          </a:p>
        </p:txBody>
      </p:sp>
      <p:sp>
        <p:nvSpPr>
          <p:cNvPr id="87" name="Rectangle 1">
            <a:extLst>
              <a:ext uri="{FF2B5EF4-FFF2-40B4-BE49-F238E27FC236}">
                <a16:creationId xmlns:a16="http://schemas.microsoft.com/office/drawing/2014/main" id="{DA38B13F-16F0-4B8C-B96B-9D5E799DD61C}"/>
              </a:ext>
            </a:extLst>
          </p:cNvPr>
          <p:cNvSpPr>
            <a:spLocks noGrp="1" noChangeArrowheads="1"/>
          </p:cNvSpPr>
          <p:nvPr>
            <p:ph type="title"/>
          </p:nvPr>
        </p:nvSpPr>
        <p:spPr>
          <a:xfrm>
            <a:off x="152400" y="-26988"/>
            <a:ext cx="8915400"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Modeling Foreshock Probability (</a:t>
            </a:r>
            <a:r>
              <a:rPr lang="en-US" altLang="ja-JP" sz="2800" b="1" dirty="0" err="1">
                <a:solidFill>
                  <a:schemeClr val="accent2">
                    <a:lumMod val="75000"/>
                  </a:schemeClr>
                </a:solidFill>
              </a:rPr>
              <a:t>Multiplet</a:t>
            </a:r>
            <a:r>
              <a:rPr lang="en-US" altLang="ja-JP" sz="2800" b="1" dirty="0">
                <a:solidFill>
                  <a:schemeClr val="accent2">
                    <a:lumMod val="75000"/>
                  </a:schemeClr>
                </a:solidFill>
              </a:rPr>
              <a:t>)</a:t>
            </a:r>
          </a:p>
        </p:txBody>
      </p:sp>
      <p:sp>
        <p:nvSpPr>
          <p:cNvPr id="73733" name="コンテンツ プレースホルダ 2">
            <a:extLst>
              <a:ext uri="{FF2B5EF4-FFF2-40B4-BE49-F238E27FC236}">
                <a16:creationId xmlns:a16="http://schemas.microsoft.com/office/drawing/2014/main" id="{4F67BD45-1B57-455A-870F-990DACB8D1F7}"/>
              </a:ext>
            </a:extLst>
          </p:cNvPr>
          <p:cNvSpPr txBox="1">
            <a:spLocks/>
          </p:cNvSpPr>
          <p:nvPr/>
        </p:nvSpPr>
        <p:spPr bwMode="auto">
          <a:xfrm>
            <a:off x="755650" y="2051050"/>
            <a:ext cx="820896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3429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dirty="0">
                <a:solidFill>
                  <a:srgbClr val="0000FF"/>
                </a:solidFill>
                <a:latin typeface="Times New Roman" panose="02020603050405020304" pitchFamily="18" charset="0"/>
              </a:rPr>
              <a:t>logit </a:t>
            </a:r>
            <a:r>
              <a:rPr lang="en-US" altLang="ja-JP" sz="2400" b="0" i="1" dirty="0">
                <a:solidFill>
                  <a:srgbClr val="0000FF"/>
                </a:solidFill>
                <a:latin typeface="Times New Roman" panose="02020603050405020304" pitchFamily="18" charset="0"/>
              </a:rPr>
              <a:t>P</a:t>
            </a:r>
            <a:r>
              <a:rPr lang="en-US" altLang="ja-JP" sz="2400" b="0" dirty="0">
                <a:solidFill>
                  <a:srgbClr val="0000FF"/>
                </a:solidFill>
                <a:latin typeface="Times New Roman" panose="02020603050405020304" pitchFamily="18" charset="0"/>
              </a:rPr>
              <a:t>(foreshock| </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Δ</a:t>
            </a:r>
            <a:r>
              <a:rPr lang="en-US" altLang="ja-JP" sz="2400" b="0" i="1" dirty="0">
                <a:solidFill>
                  <a:srgbClr val="0000FF"/>
                </a:solidFill>
                <a:latin typeface="Times New Roman" panose="02020603050405020304" pitchFamily="18" charset="0"/>
              </a:rPr>
              <a:t>M</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T</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D</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X</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Y</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 </a:t>
            </a:r>
          </a:p>
          <a:p>
            <a:pPr eaLnBrk="1" hangingPunct="1">
              <a:buFontTx/>
              <a:buNone/>
            </a:pPr>
            <a:r>
              <a:rPr lang="ja-JP" altLang="en-US" sz="2400" b="0" i="1"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 g</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X</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Y</a:t>
            </a:r>
            <a:r>
              <a:rPr lang="en-US" altLang="ja-JP" sz="2400" b="0" dirty="0">
                <a:solidFill>
                  <a:srgbClr val="0000FF"/>
                </a:solidFill>
                <a:latin typeface="Times New Roman" panose="02020603050405020304" pitchFamily="18" charset="0"/>
              </a:rPr>
              <a:t>) +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Δ</a:t>
            </a:r>
            <a:r>
              <a:rPr lang="en-US" altLang="ja-JP" sz="2400" b="0" i="1" dirty="0">
                <a:solidFill>
                  <a:srgbClr val="0000FF"/>
                </a:solidFill>
                <a:latin typeface="Times New Roman" panose="02020603050405020304" pitchFamily="18" charset="0"/>
              </a:rPr>
              <a:t>M</a:t>
            </a:r>
            <a:r>
              <a:rPr lang="en-US" altLang="ja-JP" sz="2400" b="0" dirty="0">
                <a:solidFill>
                  <a:srgbClr val="0000FF"/>
                </a:solidFill>
                <a:latin typeface="Times New Roman" panose="02020603050405020304" pitchFamily="18" charset="0"/>
              </a:rPr>
              <a:t>) +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2</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T</a:t>
            </a:r>
            <a:r>
              <a:rPr lang="en-US" altLang="ja-JP" sz="2400" b="0" dirty="0">
                <a:solidFill>
                  <a:srgbClr val="0000FF"/>
                </a:solidFill>
                <a:latin typeface="Times New Roman" panose="02020603050405020304" pitchFamily="18" charset="0"/>
              </a:rPr>
              <a:t>) </a:t>
            </a:r>
            <a:r>
              <a:rPr lang="en-US" altLang="ja-JP" sz="2400" b="0" strike="dblStrike" dirty="0">
                <a:solidFill>
                  <a:srgbClr val="0000FF"/>
                </a:solidFill>
                <a:latin typeface="Times New Roman" panose="02020603050405020304" pitchFamily="18" charset="0"/>
              </a:rPr>
              <a:t>+ </a:t>
            </a:r>
            <a:r>
              <a:rPr lang="en-US" altLang="ja-JP" sz="2400" b="0" i="1" strike="dblStrike" dirty="0">
                <a:solidFill>
                  <a:srgbClr val="0000FF"/>
                </a:solidFill>
                <a:latin typeface="Times New Roman" panose="02020603050405020304" pitchFamily="18" charset="0"/>
              </a:rPr>
              <a:t>f</a:t>
            </a:r>
            <a:r>
              <a:rPr lang="en-US" altLang="ja-JP" sz="2400" b="0" strike="dblStrike" baseline="-25000" dirty="0">
                <a:solidFill>
                  <a:srgbClr val="0000FF"/>
                </a:solidFill>
                <a:latin typeface="Times New Roman" panose="02020603050405020304" pitchFamily="18" charset="0"/>
              </a:rPr>
              <a:t>3</a:t>
            </a:r>
            <a:r>
              <a:rPr lang="en-US" altLang="ja-JP" sz="2400" b="0" strike="dblStrike" dirty="0">
                <a:solidFill>
                  <a:srgbClr val="0000FF"/>
                </a:solidFill>
                <a:latin typeface="Times New Roman" panose="02020603050405020304" pitchFamily="18" charset="0"/>
              </a:rPr>
              <a:t>(</a:t>
            </a:r>
            <a:r>
              <a:rPr lang="en-US" altLang="ja-JP" sz="2400" b="0" i="1" strike="dblStrike" dirty="0">
                <a:solidFill>
                  <a:srgbClr val="0000FF"/>
                </a:solidFill>
                <a:latin typeface="Times New Roman" panose="02020603050405020304" pitchFamily="18" charset="0"/>
              </a:rPr>
              <a:t>N</a:t>
            </a:r>
            <a:r>
              <a:rPr lang="en-US" altLang="ja-JP" sz="2400" b="0" strike="dblStrike" dirty="0">
                <a:solidFill>
                  <a:srgbClr val="0000FF"/>
                </a:solidFill>
                <a:latin typeface="Times New Roman" panose="02020603050405020304" pitchFamily="18" charset="0"/>
              </a:rPr>
              <a:t>,</a:t>
            </a:r>
            <a:r>
              <a:rPr lang="ja-JP" altLang="en-US" sz="2400" b="0" strike="dblStrike" dirty="0">
                <a:solidFill>
                  <a:srgbClr val="0000FF"/>
                </a:solidFill>
                <a:latin typeface="Times New Roman" panose="02020603050405020304" pitchFamily="18" charset="0"/>
              </a:rPr>
              <a:t> </a:t>
            </a:r>
            <a:r>
              <a:rPr lang="en-US" altLang="ja-JP" sz="2400" b="0" i="1" strike="dblStrike" dirty="0">
                <a:solidFill>
                  <a:srgbClr val="0000FF"/>
                </a:solidFill>
                <a:latin typeface="Times New Roman" panose="02020603050405020304" pitchFamily="18" charset="0"/>
              </a:rPr>
              <a:t>M</a:t>
            </a:r>
            <a:r>
              <a:rPr lang="en-US" altLang="ja-JP" sz="2400" b="0" strike="dblStrike" baseline="-25000" dirty="0">
                <a:solidFill>
                  <a:srgbClr val="0000FF"/>
                </a:solidFill>
                <a:latin typeface="Times New Roman" panose="02020603050405020304" pitchFamily="18" charset="0"/>
              </a:rPr>
              <a:t>1</a:t>
            </a:r>
            <a:r>
              <a:rPr lang="en-US" altLang="ja-JP" sz="2400" b="0" strike="dblStrike" dirty="0">
                <a:solidFill>
                  <a:srgbClr val="0000FF"/>
                </a:solidFill>
                <a:latin typeface="Times New Roman" panose="02020603050405020304" pitchFamily="18" charset="0"/>
              </a:rPr>
              <a:t>, </a:t>
            </a:r>
            <a:r>
              <a:rPr lang="en-US" altLang="ja-JP" sz="2400" b="0" i="1" strike="dblStrike" dirty="0">
                <a:solidFill>
                  <a:srgbClr val="0000FF"/>
                </a:solidFill>
                <a:latin typeface="Times New Roman" panose="02020603050405020304" pitchFamily="18" charset="0"/>
              </a:rPr>
              <a:t>D</a:t>
            </a:r>
            <a:r>
              <a:rPr lang="en-US" altLang="ja-JP" sz="2400" b="0" strike="dblStrike" dirty="0">
                <a:solidFill>
                  <a:srgbClr val="0000FF"/>
                </a:solidFill>
                <a:latin typeface="Times New Roman" panose="02020603050405020304" pitchFamily="18" charset="0"/>
              </a:rPr>
              <a:t>)</a:t>
            </a:r>
            <a:r>
              <a:rPr lang="en-US" altLang="ja-JP" sz="2400" b="0" dirty="0">
                <a:solidFill>
                  <a:srgbClr val="0000FF"/>
                </a:solidFill>
                <a:latin typeface="Times New Roman" panose="02020603050405020304" pitchFamily="18" charset="0"/>
              </a:rPr>
              <a:t> + </a:t>
            </a:r>
            <a:r>
              <a:rPr lang="en-US" altLang="ja-JP" sz="2400" b="0" i="1" dirty="0">
                <a:solidFill>
                  <a:srgbClr val="0000FF"/>
                </a:solidFill>
                <a:latin typeface="Times New Roman" panose="02020603050405020304" pitchFamily="18" charset="0"/>
              </a:rPr>
              <a:t>α</a:t>
            </a:r>
            <a:r>
              <a:rPr lang="en-US" altLang="ja-JP" sz="2400" b="0" i="1" baseline="-25000" dirty="0">
                <a:solidFill>
                  <a:srgbClr val="0000FF"/>
                </a:solidFill>
                <a:latin typeface="Times New Roman" panose="02020603050405020304" pitchFamily="18" charset="0"/>
              </a:rPr>
              <a:t>s</a:t>
            </a:r>
            <a:r>
              <a:rPr lang="en-US" altLang="ja-JP" sz="2400" b="0" dirty="0">
                <a:solidFill>
                  <a:srgbClr val="0000FF"/>
                </a:solidFill>
                <a:latin typeface="Times New Roman" panose="02020603050405020304" pitchFamily="18" charset="0"/>
              </a:rPr>
              <a:t> </a:t>
            </a:r>
          </a:p>
          <a:p>
            <a:pPr eaLnBrk="1" hangingPunct="1">
              <a:buFontTx/>
              <a:buBlip>
                <a:blip r:embed="rId4"/>
              </a:buBlip>
            </a:pPr>
            <a:endParaRPr lang="en-US" altLang="ja-JP" sz="1000" b="0" dirty="0"/>
          </a:p>
          <a:p>
            <a:pPr lvl="1" eaLnBrk="1" hangingPunct="1">
              <a:lnSpc>
                <a:spcPct val="120000"/>
              </a:lnSpc>
              <a:buFont typeface="Arial" panose="020B0604020202020204" pitchFamily="34" charset="0"/>
              <a:buBlip>
                <a:blip r:embed="rId4"/>
              </a:buBlip>
            </a:pP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(foreshock| </a:t>
            </a:r>
            <a:r>
              <a:rPr lang="en-US" altLang="ja-JP" sz="2400" b="0" i="1" dirty="0">
                <a:latin typeface="Times New Roman" panose="02020603050405020304" pitchFamily="18" charset="0"/>
              </a:rPr>
              <a:t>N</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 Δ</a:t>
            </a:r>
            <a:r>
              <a:rPr lang="en-US" altLang="ja-JP" sz="2400" b="0" i="1" dirty="0">
                <a:latin typeface="Times New Roman" panose="02020603050405020304" pitchFamily="18" charset="0"/>
              </a:rPr>
              <a:t>M</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T</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D</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X</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Y</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a:t>
            </a:r>
            <a:r>
              <a:rPr lang="en-US" altLang="ja-JP" sz="2400" b="0" i="1" dirty="0">
                <a:latin typeface="Times New Roman" panose="02020603050405020304" pitchFamily="18" charset="0"/>
              </a:rPr>
              <a:t> </a:t>
            </a:r>
            <a:r>
              <a:rPr lang="en-US" altLang="ja-JP" sz="2400" b="0" dirty="0"/>
              <a:t>foreshock probability              </a:t>
            </a:r>
            <a:r>
              <a:rPr lang="ja-JP" altLang="en-US" sz="2400" b="0" dirty="0"/>
              <a:t>　　  </a:t>
            </a:r>
            <a:endParaRPr lang="en-US" altLang="ja-JP" sz="2400" b="0" dirty="0"/>
          </a:p>
          <a:p>
            <a:pPr lvl="1" eaLnBrk="1" hangingPunct="1">
              <a:lnSpc>
                <a:spcPct val="120000"/>
              </a:lnSpc>
              <a:buFont typeface="Arial" panose="020B0604020202020204" pitchFamily="34" charset="0"/>
              <a:buBlip>
                <a:blip r:embed="rId4"/>
              </a:buBlip>
            </a:pPr>
            <a:r>
              <a:rPr lang="en-US" altLang="ja-JP" sz="2400" b="0" dirty="0">
                <a:latin typeface="Times New Roman" panose="02020603050405020304" pitchFamily="18" charset="0"/>
              </a:rPr>
              <a:t>logit </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 = log{</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/(1</a:t>
            </a:r>
            <a:r>
              <a:rPr lang="ja-JP" altLang="en-US" sz="1800" b="0" dirty="0">
                <a:latin typeface="Times New Roman" panose="02020603050405020304" pitchFamily="18" charset="0"/>
              </a:rPr>
              <a:t>－</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dirty="0"/>
              <a:t>logit function </a:t>
            </a:r>
            <a:r>
              <a:rPr lang="en-US" altLang="ja-JP" sz="2400" b="0" dirty="0">
                <a:latin typeface="Times New Roman" panose="02020603050405020304" pitchFamily="18" charset="0"/>
              </a:rPr>
              <a:t>(0 &lt; </a:t>
            </a:r>
            <a:r>
              <a:rPr lang="en-US" altLang="ja-JP" sz="2400" b="0" i="1" dirty="0">
                <a:latin typeface="Times New Roman" panose="02020603050405020304" pitchFamily="18" charset="0"/>
              </a:rPr>
              <a:t>p</a:t>
            </a:r>
            <a:r>
              <a:rPr lang="en-US" altLang="ja-JP" sz="2400" b="0" dirty="0">
                <a:latin typeface="Times New Roman" panose="02020603050405020304" pitchFamily="18" charset="0"/>
              </a:rPr>
              <a:t> &lt;1)</a:t>
            </a:r>
            <a:endParaRPr lang="en-US" altLang="ja-JP" sz="2400" b="0" dirty="0"/>
          </a:p>
          <a:p>
            <a:pPr eaLnBrk="1" hangingPunct="1">
              <a:lnSpc>
                <a:spcPct val="120000"/>
              </a:lnSpc>
              <a:buFontTx/>
              <a:buBlip>
                <a:blip r:embed="rId4"/>
              </a:buBlip>
            </a:pPr>
            <a:r>
              <a:rPr lang="en-US" altLang="ja-JP" sz="2400" b="0" i="1" dirty="0">
                <a:latin typeface="Times New Roman" panose="02020603050405020304" pitchFamily="18" charset="0"/>
              </a:rPr>
              <a:t> g</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X</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Y</a:t>
            </a:r>
            <a:r>
              <a:rPr lang="en-US" altLang="ja-JP" sz="2400" b="0" dirty="0">
                <a:latin typeface="Times New Roman" panose="02020603050405020304" pitchFamily="18" charset="0"/>
              </a:rPr>
              <a:t>) </a:t>
            </a:r>
            <a:r>
              <a:rPr lang="ja-JP" altLang="en-US" sz="2400" b="0" dirty="0">
                <a:latin typeface="Times New Roman" panose="02020603050405020304" pitchFamily="18" charset="0"/>
              </a:rPr>
              <a:t>： </a:t>
            </a:r>
            <a:r>
              <a:rPr lang="en-US" altLang="ja-JP" sz="2400" b="0" dirty="0"/>
              <a:t>log odds ratio for location (thin plate spline on</a:t>
            </a:r>
          </a:p>
          <a:p>
            <a:pPr eaLnBrk="1" hangingPunct="1">
              <a:lnSpc>
                <a:spcPct val="120000"/>
              </a:lnSpc>
              <a:buNone/>
            </a:pPr>
            <a:r>
              <a:rPr lang="en-US" altLang="ja-JP" sz="2400" b="0" dirty="0"/>
              <a:t>   sphere)</a:t>
            </a:r>
          </a:p>
          <a:p>
            <a:pPr eaLnBrk="1" hangingPunct="1">
              <a:lnSpc>
                <a:spcPct val="120000"/>
              </a:lnSpc>
              <a:buFontTx/>
              <a:buBlip>
                <a:blip r:embed="rId4"/>
              </a:buBlip>
            </a:pPr>
            <a:r>
              <a:rPr lang="en-US" altLang="ja-JP" sz="2400" b="0" i="1" dirty="0">
                <a:latin typeface="Times New Roman" panose="02020603050405020304" pitchFamily="18" charset="0"/>
              </a:rPr>
              <a:t> f</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N</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 Δ</a:t>
            </a:r>
            <a:r>
              <a:rPr lang="en-US" altLang="ja-JP" sz="2400" b="0" i="1" dirty="0">
                <a:latin typeface="Times New Roman" panose="02020603050405020304" pitchFamily="18" charset="0"/>
              </a:rPr>
              <a:t>M</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f</a:t>
            </a:r>
            <a:r>
              <a:rPr lang="en-US" altLang="ja-JP" sz="2400" b="0" baseline="-25000" dirty="0">
                <a:latin typeface="Times New Roman" panose="02020603050405020304" pitchFamily="18" charset="0"/>
              </a:rPr>
              <a:t>2</a:t>
            </a:r>
            <a:r>
              <a:rPr lang="en-US" altLang="ja-JP" sz="2400" b="0" dirty="0">
                <a:latin typeface="Times New Roman" panose="02020603050405020304" pitchFamily="18" charset="0"/>
              </a:rPr>
              <a:t>(</a:t>
            </a:r>
            <a:r>
              <a:rPr lang="en-US" altLang="ja-JP" sz="2400" b="0" i="1" dirty="0">
                <a:latin typeface="Times New Roman" panose="02020603050405020304" pitchFamily="18" charset="0"/>
              </a:rPr>
              <a:t>N</a:t>
            </a:r>
            <a:r>
              <a:rPr lang="en-US" altLang="ja-JP" sz="2400" b="0" dirty="0">
                <a:latin typeface="Times New Roman" panose="02020603050405020304" pitchFamily="18" charset="0"/>
              </a:rPr>
              <a:t>,</a:t>
            </a:r>
            <a:r>
              <a:rPr lang="ja-JP" altLang="en-US" sz="2400" b="0" dirty="0">
                <a:latin typeface="Times New Roman" panose="02020603050405020304" pitchFamily="18" charset="0"/>
              </a:rPr>
              <a:t> </a:t>
            </a:r>
            <a:r>
              <a:rPr lang="en-US" altLang="ja-JP" sz="2400" b="0" i="1" dirty="0">
                <a:latin typeface="Times New Roman" panose="02020603050405020304" pitchFamily="18" charset="0"/>
              </a:rPr>
              <a:t>M</a:t>
            </a:r>
            <a:r>
              <a:rPr lang="en-US" altLang="ja-JP" sz="2400" b="0" baseline="-25000" dirty="0">
                <a:latin typeface="Times New Roman" panose="02020603050405020304" pitchFamily="18" charset="0"/>
              </a:rPr>
              <a:t>1</a:t>
            </a:r>
            <a:r>
              <a:rPr lang="en-US" altLang="ja-JP" sz="2400" b="0" dirty="0">
                <a:latin typeface="Times New Roman" panose="02020603050405020304" pitchFamily="18" charset="0"/>
              </a:rPr>
              <a:t>, </a:t>
            </a:r>
            <a:r>
              <a:rPr lang="en-US" altLang="ja-JP" sz="2400" b="0" i="1" dirty="0">
                <a:latin typeface="Times New Roman" panose="02020603050405020304" pitchFamily="18" charset="0"/>
              </a:rPr>
              <a:t>T</a:t>
            </a:r>
            <a:r>
              <a:rPr lang="en-US" altLang="ja-JP" sz="2400" b="0" dirty="0">
                <a:latin typeface="Times New Roman" panose="02020603050405020304" pitchFamily="18" charset="0"/>
              </a:rPr>
              <a:t>) </a:t>
            </a:r>
            <a:r>
              <a:rPr lang="ja-JP" altLang="en-US" sz="2400" b="0" dirty="0">
                <a:latin typeface="Times New Roman" panose="02020603050405020304" pitchFamily="18" charset="0"/>
              </a:rPr>
              <a:t>：</a:t>
            </a:r>
            <a:r>
              <a:rPr lang="en-US" altLang="ja-JP" sz="2400" b="0" dirty="0">
                <a:solidFill>
                  <a:srgbClr val="7575D1"/>
                </a:solidFill>
              </a:rPr>
              <a:t> </a:t>
            </a:r>
            <a:r>
              <a:rPr lang="en-US" altLang="ja-JP" sz="2400" b="0" dirty="0"/>
              <a:t>log odds ratio </a:t>
            </a:r>
          </a:p>
          <a:p>
            <a:pPr eaLnBrk="1" hangingPunct="1">
              <a:lnSpc>
                <a:spcPct val="120000"/>
              </a:lnSpc>
              <a:buNone/>
            </a:pPr>
            <a:r>
              <a:rPr lang="en-US" altLang="ja-JP" sz="2400" b="0" dirty="0"/>
              <a:t>   for combination of features (cubic regression spline)</a:t>
            </a:r>
          </a:p>
          <a:p>
            <a:pPr eaLnBrk="1" hangingPunct="1">
              <a:lnSpc>
                <a:spcPct val="120000"/>
              </a:lnSpc>
              <a:buFontTx/>
              <a:buBlip>
                <a:blip r:embed="rId4"/>
              </a:buBlip>
            </a:pPr>
            <a:r>
              <a:rPr lang="en-US" altLang="ja-JP" sz="2400" b="0" i="1" dirty="0">
                <a:latin typeface="Times New Roman" panose="02020603050405020304" pitchFamily="18" charset="0"/>
              </a:rPr>
              <a:t> α</a:t>
            </a:r>
            <a:r>
              <a:rPr lang="en-US" altLang="ja-JP" sz="2400" b="0" i="1" baseline="-25000" dirty="0">
                <a:latin typeface="Times New Roman" panose="02020603050405020304" pitchFamily="18" charset="0"/>
              </a:rPr>
              <a:t>s</a:t>
            </a:r>
            <a:r>
              <a:rPr lang="ja-JP" altLang="en-US" sz="2400" b="0" dirty="0">
                <a:latin typeface="Times New Roman" panose="02020603050405020304" pitchFamily="18" charset="0"/>
              </a:rPr>
              <a:t>： </a:t>
            </a:r>
            <a:r>
              <a:rPr lang="en-US" altLang="ja-JP" sz="2400" b="0" dirty="0"/>
              <a:t>random effect for the </a:t>
            </a:r>
            <a:r>
              <a:rPr lang="en-US" altLang="ja-JP" sz="2400" b="0" i="1" dirty="0">
                <a:latin typeface="Times New Roman" panose="02020603050405020304" pitchFamily="18" charset="0"/>
                <a:cs typeface="Times New Roman" panose="02020603050405020304" pitchFamily="18" charset="0"/>
              </a:rPr>
              <a:t>s</a:t>
            </a:r>
            <a:r>
              <a:rPr lang="en-US" altLang="ja-JP" sz="2400" b="0" dirty="0"/>
              <a:t>-</a:t>
            </a:r>
            <a:r>
              <a:rPr lang="en-US" altLang="ja-JP" sz="2400" b="0" dirty="0" err="1"/>
              <a:t>th</a:t>
            </a:r>
            <a:r>
              <a:rPr lang="en-US" altLang="ja-JP" sz="2400" b="0" dirty="0"/>
              <a:t> cluster</a:t>
            </a:r>
          </a:p>
        </p:txBody>
      </p:sp>
      <p:sp>
        <p:nvSpPr>
          <p:cNvPr id="2" name="正方形/長方形 1">
            <a:extLst>
              <a:ext uri="{FF2B5EF4-FFF2-40B4-BE49-F238E27FC236}">
                <a16:creationId xmlns:a16="http://schemas.microsoft.com/office/drawing/2014/main" id="{1F92CA6B-4B1C-49AC-BC96-82B577591DAA}"/>
              </a:ext>
            </a:extLst>
          </p:cNvPr>
          <p:cNvSpPr/>
          <p:nvPr/>
        </p:nvSpPr>
        <p:spPr>
          <a:xfrm>
            <a:off x="5896451" y="2819530"/>
            <a:ext cx="1723549" cy="373436"/>
          </a:xfrm>
          <a:prstGeom prst="rect">
            <a:avLst/>
          </a:prstGeom>
        </p:spPr>
        <p:txBody>
          <a:bodyPr wrap="none">
            <a:spAutoFit/>
          </a:bodyPr>
          <a:lstStyle/>
          <a:p>
            <a:pPr lvl="1" eaLnBrk="1" hangingPunct="1">
              <a:lnSpc>
                <a:spcPct val="110000"/>
              </a:lnSpc>
            </a:pPr>
            <a:r>
              <a:rPr lang="en-US" altLang="ja-JP" sz="1800" b="0" dirty="0">
                <a:solidFill>
                  <a:srgbClr val="3333FF"/>
                </a:solidFill>
                <a:cs typeface="Times New Roman" panose="02020603050405020304" pitchFamily="18" charset="0"/>
              </a:rPr>
              <a:t>(excluded)</a:t>
            </a:r>
          </a:p>
        </p:txBody>
      </p:sp>
    </p:spTree>
    <p:extLst>
      <p:ext uri="{BB962C8B-B14F-4D97-AF65-F5344CB8AC3E}">
        <p14:creationId xmlns:p14="http://schemas.microsoft.com/office/powerpoint/2010/main" val="2559060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E9E4B88-F8DE-4B53-BDF3-FA1778673381}"/>
              </a:ext>
            </a:extLst>
          </p:cNvPr>
          <p:cNvPicPr>
            <a:picLocks noChangeAspect="1"/>
          </p:cNvPicPr>
          <p:nvPr/>
        </p:nvPicPr>
        <p:blipFill rotWithShape="1">
          <a:blip r:embed="rId3"/>
          <a:srcRect l="2743" t="1906" r="798" b="2588"/>
          <a:stretch/>
        </p:blipFill>
        <p:spPr>
          <a:xfrm>
            <a:off x="323849" y="838200"/>
            <a:ext cx="8820151" cy="5315769"/>
          </a:xfrm>
          <a:prstGeom prst="rect">
            <a:avLst/>
          </a:prstGeom>
        </p:spPr>
      </p:pic>
      <p:sp>
        <p:nvSpPr>
          <p:cNvPr id="69634" name="スライド番号プレースホルダー 1031">
            <a:extLst>
              <a:ext uri="{FF2B5EF4-FFF2-40B4-BE49-F238E27FC236}">
                <a16:creationId xmlns:a16="http://schemas.microsoft.com/office/drawing/2014/main" id="{F7F64C92-D080-4E26-862A-E988EA64E5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D2E9464-24E6-42A2-8A1E-6F59B45C85B3}" type="slidenum">
              <a:rPr lang="ja-JP" altLang="en-US" sz="1400" smtClean="0">
                <a:solidFill>
                  <a:srgbClr val="000000"/>
                </a:solidFill>
              </a:rPr>
              <a:pPr>
                <a:spcBef>
                  <a:spcPct val="0"/>
                </a:spcBef>
                <a:buFontTx/>
                <a:buNone/>
              </a:pPr>
              <a:t>37</a:t>
            </a:fld>
            <a:endParaRPr lang="ja-JP" altLang="en-US" sz="1400">
              <a:solidFill>
                <a:srgbClr val="000000"/>
              </a:solidFill>
            </a:endParaRPr>
          </a:p>
        </p:txBody>
      </p:sp>
      <p:sp>
        <p:nvSpPr>
          <p:cNvPr id="87" name="Rectangle 1">
            <a:extLst>
              <a:ext uri="{FF2B5EF4-FFF2-40B4-BE49-F238E27FC236}">
                <a16:creationId xmlns:a16="http://schemas.microsoft.com/office/drawing/2014/main" id="{9EF4E6B4-92CF-431E-BC7A-7FBF8D194ECF}"/>
              </a:ext>
            </a:extLst>
          </p:cNvPr>
          <p:cNvSpPr>
            <a:spLocks noGrp="1" noChangeArrowheads="1"/>
          </p:cNvSpPr>
          <p:nvPr>
            <p:ph type="title"/>
          </p:nvPr>
        </p:nvSpPr>
        <p:spPr>
          <a:xfrm>
            <a:off x="-106363" y="-76200"/>
            <a:ext cx="9323388"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a:t>
            </a:r>
            <a:r>
              <a:rPr lang="en-US" altLang="ja-JP" sz="2800" b="1" dirty="0" err="1">
                <a:solidFill>
                  <a:schemeClr val="accent2">
                    <a:lumMod val="75000"/>
                  </a:schemeClr>
                </a:solidFill>
              </a:rPr>
              <a:t>Multiplet</a:t>
            </a:r>
            <a:r>
              <a:rPr lang="en-US" altLang="ja-JP" sz="2800" b="1" dirty="0">
                <a:solidFill>
                  <a:schemeClr val="accent2">
                    <a:lumMod val="75000"/>
                  </a:schemeClr>
                </a:solidFill>
              </a:rPr>
              <a:t>)</a:t>
            </a:r>
          </a:p>
        </p:txBody>
      </p:sp>
      <p:pic>
        <p:nvPicPr>
          <p:cNvPr id="8" name="図 7">
            <a:extLst>
              <a:ext uri="{FF2B5EF4-FFF2-40B4-BE49-F238E27FC236}">
                <a16:creationId xmlns:a16="http://schemas.microsoft.com/office/drawing/2014/main" id="{B5A82FFE-8FF3-4C08-83CC-BB68AC9ED49D}"/>
              </a:ext>
            </a:extLst>
          </p:cNvPr>
          <p:cNvPicPr/>
          <p:nvPr/>
        </p:nvPicPr>
        <p:blipFill rotWithShape="1">
          <a:blip r:embed="rId4"/>
          <a:srcRect l="88506" r="3938"/>
          <a:stretch/>
        </p:blipFill>
        <p:spPr>
          <a:xfrm rot="5400000">
            <a:off x="5106067" y="4202152"/>
            <a:ext cx="400110" cy="4821044"/>
          </a:xfrm>
          <a:prstGeom prst="rect">
            <a:avLst/>
          </a:prstGeom>
        </p:spPr>
      </p:pic>
      <p:sp>
        <p:nvSpPr>
          <p:cNvPr id="4" name="正方形/長方形 3">
            <a:extLst>
              <a:ext uri="{FF2B5EF4-FFF2-40B4-BE49-F238E27FC236}">
                <a16:creationId xmlns:a16="http://schemas.microsoft.com/office/drawing/2014/main" id="{6052DF67-B102-4B9A-8CEA-A304367F6338}"/>
              </a:ext>
            </a:extLst>
          </p:cNvPr>
          <p:cNvSpPr/>
          <p:nvPr/>
        </p:nvSpPr>
        <p:spPr>
          <a:xfrm>
            <a:off x="533400" y="838200"/>
            <a:ext cx="1204176" cy="523220"/>
          </a:xfrm>
          <a:prstGeom prst="rect">
            <a:avLst/>
          </a:prstGeom>
        </p:spPr>
        <p:txBody>
          <a:bodyPr wrap="none">
            <a:spAutoFit/>
          </a:bodyPr>
          <a:lstStyle/>
          <a:p>
            <a:r>
              <a:rPr lang="en-US" altLang="ja-JP" b="0" i="1" dirty="0">
                <a:solidFill>
                  <a:srgbClr val="0000FF"/>
                </a:solidFill>
                <a:latin typeface="Times New Roman" panose="02020603050405020304" pitchFamily="18" charset="0"/>
              </a:rPr>
              <a:t>g</a:t>
            </a:r>
            <a:r>
              <a:rPr lang="en-US" altLang="ja-JP" b="0" dirty="0">
                <a:solidFill>
                  <a:srgbClr val="0000FF"/>
                </a:solidFill>
                <a:latin typeface="Times New Roman" panose="02020603050405020304" pitchFamily="18" charset="0"/>
              </a:rPr>
              <a:t>(</a:t>
            </a:r>
            <a:r>
              <a:rPr lang="en-US" altLang="ja-JP" b="0" i="1" dirty="0">
                <a:solidFill>
                  <a:srgbClr val="0000FF"/>
                </a:solidFill>
                <a:latin typeface="Times New Roman" panose="02020603050405020304" pitchFamily="18" charset="0"/>
              </a:rPr>
              <a:t>X</a:t>
            </a:r>
            <a:r>
              <a:rPr lang="en-US" altLang="ja-JP" b="0" dirty="0">
                <a:solidFill>
                  <a:srgbClr val="0000FF"/>
                </a:solidFill>
                <a:latin typeface="Times New Roman" panose="02020603050405020304" pitchFamily="18" charset="0"/>
              </a:rPr>
              <a:t>, </a:t>
            </a:r>
            <a:r>
              <a:rPr lang="en-US" altLang="ja-JP" b="0" i="1" dirty="0">
                <a:solidFill>
                  <a:srgbClr val="0000FF"/>
                </a:solidFill>
                <a:latin typeface="Times New Roman" panose="02020603050405020304" pitchFamily="18" charset="0"/>
              </a:rPr>
              <a:t>Y</a:t>
            </a:r>
            <a:r>
              <a:rPr lang="en-US" altLang="ja-JP" b="0" dirty="0">
                <a:solidFill>
                  <a:srgbClr val="0000FF"/>
                </a:solidFill>
                <a:latin typeface="Times New Roman" panose="02020603050405020304" pitchFamily="18" charset="0"/>
              </a:rPr>
              <a:t>)</a:t>
            </a:r>
            <a:endParaRPr lang="ja-JP" altLang="en-US" dirty="0"/>
          </a:p>
        </p:txBody>
      </p:sp>
      <p:sp>
        <p:nvSpPr>
          <p:cNvPr id="6" name="正方形/長方形 5">
            <a:extLst>
              <a:ext uri="{FF2B5EF4-FFF2-40B4-BE49-F238E27FC236}">
                <a16:creationId xmlns:a16="http://schemas.microsoft.com/office/drawing/2014/main" id="{48A5AC6B-D633-43E4-87E1-3AE23F2F298E}"/>
              </a:ext>
            </a:extLst>
          </p:cNvPr>
          <p:cNvSpPr/>
          <p:nvPr/>
        </p:nvSpPr>
        <p:spPr>
          <a:xfrm>
            <a:off x="4059914" y="6027234"/>
            <a:ext cx="1883686" cy="400110"/>
          </a:xfrm>
          <a:prstGeom prst="rect">
            <a:avLst/>
          </a:prstGeom>
        </p:spPr>
        <p:txBody>
          <a:bodyPr wrap="square">
            <a:spAutoFit/>
          </a:bodyPr>
          <a:lstStyle/>
          <a:p>
            <a:r>
              <a:rPr lang="en-US" altLang="ja-JP" sz="2000" b="0" dirty="0">
                <a:solidFill>
                  <a:schemeClr val="tx1"/>
                </a:solidFill>
                <a:cs typeface="Arial" panose="020B0604020202020204" pitchFamily="34" charset="0"/>
              </a:rPr>
              <a:t>Longitude </a:t>
            </a:r>
            <a:r>
              <a:rPr lang="en-US" altLang="ja-JP" sz="2000" b="0" i="1" dirty="0">
                <a:solidFill>
                  <a:schemeClr val="tx1"/>
                </a:solidFill>
                <a:latin typeface="Times New Roman" panose="02020603050405020304" pitchFamily="18" charset="0"/>
                <a:cs typeface="Times New Roman" panose="02020603050405020304" pitchFamily="18" charset="0"/>
              </a:rPr>
              <a:t>X</a:t>
            </a:r>
            <a:endParaRPr lang="ja-JP" altLang="en-US" sz="2000" b="0" dirty="0">
              <a:solidFill>
                <a:schemeClr val="tx1"/>
              </a:solidFill>
            </a:endParaRPr>
          </a:p>
        </p:txBody>
      </p:sp>
      <p:sp>
        <p:nvSpPr>
          <p:cNvPr id="12" name="正方形/長方形 11">
            <a:extLst>
              <a:ext uri="{FF2B5EF4-FFF2-40B4-BE49-F238E27FC236}">
                <a16:creationId xmlns:a16="http://schemas.microsoft.com/office/drawing/2014/main" id="{D25C31EA-F164-416C-A576-852B38BB05E2}"/>
              </a:ext>
            </a:extLst>
          </p:cNvPr>
          <p:cNvSpPr/>
          <p:nvPr/>
        </p:nvSpPr>
        <p:spPr>
          <a:xfrm rot="16200000">
            <a:off x="-535868" y="3744121"/>
            <a:ext cx="1404938" cy="400110"/>
          </a:xfrm>
          <a:prstGeom prst="rect">
            <a:avLst/>
          </a:prstGeom>
        </p:spPr>
        <p:txBody>
          <a:bodyPr wrap="square">
            <a:spAutoFit/>
          </a:bodyPr>
          <a:lstStyle/>
          <a:p>
            <a:r>
              <a:rPr lang="en-US" altLang="ja-JP" sz="2000" b="0" dirty="0">
                <a:solidFill>
                  <a:schemeClr val="tx1"/>
                </a:solidFill>
                <a:cs typeface="Arial" panose="020B0604020202020204" pitchFamily="34" charset="0"/>
              </a:rPr>
              <a:t>Latitude </a:t>
            </a:r>
            <a:r>
              <a:rPr lang="en-US" altLang="ja-JP" sz="2000" b="0" i="1" dirty="0">
                <a:solidFill>
                  <a:schemeClr val="tx1"/>
                </a:solidFill>
                <a:latin typeface="Times New Roman" panose="02020603050405020304" pitchFamily="18" charset="0"/>
                <a:cs typeface="Times New Roman" panose="02020603050405020304" pitchFamily="18" charset="0"/>
              </a:rPr>
              <a:t>Y</a:t>
            </a:r>
            <a:endParaRPr lang="ja-JP" altLang="en-US" sz="2000" b="0" dirty="0">
              <a:solidFill>
                <a:schemeClr val="tx1"/>
              </a:solidFill>
            </a:endParaRPr>
          </a:p>
        </p:txBody>
      </p:sp>
      <p:sp>
        <p:nvSpPr>
          <p:cNvPr id="13" name="正方形/長方形 12">
            <a:extLst>
              <a:ext uri="{FF2B5EF4-FFF2-40B4-BE49-F238E27FC236}">
                <a16:creationId xmlns:a16="http://schemas.microsoft.com/office/drawing/2014/main" id="{10728B5E-107B-495D-9261-E1EB3933199C}"/>
              </a:ext>
            </a:extLst>
          </p:cNvPr>
          <p:cNvSpPr/>
          <p:nvPr/>
        </p:nvSpPr>
        <p:spPr>
          <a:xfrm>
            <a:off x="1438507" y="6336234"/>
            <a:ext cx="1883686" cy="400110"/>
          </a:xfrm>
          <a:prstGeom prst="rect">
            <a:avLst/>
          </a:prstGeom>
        </p:spPr>
        <p:txBody>
          <a:bodyPr wrap="square">
            <a:spAutoFit/>
          </a:bodyPr>
          <a:lstStyle/>
          <a:p>
            <a:r>
              <a:rPr lang="en-US" altLang="ja-JP" sz="2000" b="0" dirty="0">
                <a:solidFill>
                  <a:schemeClr val="tx1"/>
                </a:solidFill>
                <a:latin typeface="Times New Roman" panose="02020603050405020304" pitchFamily="18" charset="0"/>
                <a:cs typeface="Times New Roman" panose="02020603050405020304" pitchFamily="18" charset="0"/>
              </a:rPr>
              <a:t>log</a:t>
            </a:r>
            <a:r>
              <a:rPr lang="en-US" altLang="ja-JP" sz="2000" b="0" i="1" baseline="-25000" dirty="0">
                <a:solidFill>
                  <a:schemeClr val="tx1"/>
                </a:solidFill>
                <a:latin typeface="Times New Roman" panose="02020603050405020304" pitchFamily="18" charset="0"/>
                <a:cs typeface="Times New Roman" panose="02020603050405020304" pitchFamily="18" charset="0"/>
              </a:rPr>
              <a:t>e</a:t>
            </a:r>
            <a:r>
              <a:rPr lang="en-US" altLang="ja-JP" sz="2000" b="0" dirty="0">
                <a:solidFill>
                  <a:schemeClr val="tx1"/>
                </a:solidFill>
                <a:cs typeface="Arial" panose="020B0604020202020204" pitchFamily="34" charset="0"/>
              </a:rPr>
              <a:t> odds ratio</a:t>
            </a:r>
            <a:endParaRPr lang="ja-JP" altLang="en-US" sz="2000" b="0" dirty="0">
              <a:solidFill>
                <a:schemeClr val="tx1"/>
              </a:solidFill>
            </a:endParaRPr>
          </a:p>
        </p:txBody>
      </p:sp>
    </p:spTree>
    <p:extLst>
      <p:ext uri="{BB962C8B-B14F-4D97-AF65-F5344CB8AC3E}">
        <p14:creationId xmlns:p14="http://schemas.microsoft.com/office/powerpoint/2010/main" val="1000166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B471361-0C73-47D3-B1DE-4D5C0B8F12E8}"/>
              </a:ext>
            </a:extLst>
          </p:cNvPr>
          <p:cNvPicPr>
            <a:picLocks noChangeAspect="1"/>
          </p:cNvPicPr>
          <p:nvPr/>
        </p:nvPicPr>
        <p:blipFill rotWithShape="1">
          <a:blip r:embed="rId3"/>
          <a:srcRect l="51396" r="25270" b="5521"/>
          <a:stretch/>
        </p:blipFill>
        <p:spPr>
          <a:xfrm>
            <a:off x="5943600" y="3808003"/>
            <a:ext cx="2133600" cy="2554594"/>
          </a:xfrm>
          <a:prstGeom prst="rect">
            <a:avLst/>
          </a:prstGeom>
        </p:spPr>
      </p:pic>
      <p:pic>
        <p:nvPicPr>
          <p:cNvPr id="33" name="図 32">
            <a:extLst>
              <a:ext uri="{FF2B5EF4-FFF2-40B4-BE49-F238E27FC236}">
                <a16:creationId xmlns:a16="http://schemas.microsoft.com/office/drawing/2014/main" id="{4B89F462-BAE7-4690-8B92-114278F4D2F3}"/>
              </a:ext>
            </a:extLst>
          </p:cNvPr>
          <p:cNvPicPr>
            <a:picLocks noChangeAspect="1"/>
          </p:cNvPicPr>
          <p:nvPr/>
        </p:nvPicPr>
        <p:blipFill rotWithShape="1">
          <a:blip r:embed="rId3"/>
          <a:srcRect l="1127" r="75270" b="4926"/>
          <a:stretch/>
        </p:blipFill>
        <p:spPr>
          <a:xfrm>
            <a:off x="393254" y="3799963"/>
            <a:ext cx="2222462" cy="2570675"/>
          </a:xfrm>
          <a:prstGeom prst="rect">
            <a:avLst/>
          </a:prstGeom>
        </p:spPr>
      </p:pic>
      <p:sp>
        <p:nvSpPr>
          <p:cNvPr id="7171" name="コンテンツ プレースホルダ 2">
            <a:extLst>
              <a:ext uri="{FF2B5EF4-FFF2-40B4-BE49-F238E27FC236}">
                <a16:creationId xmlns:a16="http://schemas.microsoft.com/office/drawing/2014/main" id="{3DCEEDEB-F225-4D79-BB4D-4D1EF26AA529}"/>
              </a:ext>
            </a:extLst>
          </p:cNvPr>
          <p:cNvSpPr>
            <a:spLocks noGrp="1"/>
          </p:cNvSpPr>
          <p:nvPr>
            <p:ph idx="1"/>
          </p:nvPr>
        </p:nvSpPr>
        <p:spPr>
          <a:xfrm>
            <a:off x="228600" y="1058863"/>
            <a:ext cx="8880475" cy="1989137"/>
          </a:xfrm>
        </p:spPr>
        <p:txBody>
          <a:bodyPr/>
          <a:lstStyle/>
          <a:p>
            <a:pPr eaLnBrk="1" hangingPunct="1">
              <a:lnSpc>
                <a:spcPct val="120000"/>
              </a:lnSpc>
              <a:spcBef>
                <a:spcPts val="1800"/>
              </a:spcBef>
              <a:buFontTx/>
              <a:buBlip>
                <a:blip r:embed="rId4"/>
              </a:buBlip>
              <a:defRPr/>
            </a:pPr>
            <a:r>
              <a:rPr lang="en-US" altLang="ja-JP" sz="2400" dirty="0"/>
              <a:t>The smaller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gives the higher log odds ratio because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 is the</a:t>
            </a:r>
            <a:r>
              <a:rPr lang="en-US" altLang="ja-JP" sz="2400" i="1" dirty="0">
                <a:latin typeface="Times New Roman" panose="02020603050405020304" pitchFamily="18" charset="0"/>
                <a:cs typeface="Times New Roman" panose="02020603050405020304" pitchFamily="18" charset="0"/>
              </a:rPr>
              <a:t> </a:t>
            </a:r>
            <a:r>
              <a:rPr lang="en-US" altLang="ja-JP" sz="2400" dirty="0"/>
              <a:t>minimum magnitude of the target event </a:t>
            </a:r>
            <a:r>
              <a:rPr lang="en-US" altLang="ja-JP" sz="2400" i="1" dirty="0" err="1">
                <a:latin typeface="Times New Roman" panose="02020603050405020304" pitchFamily="18" charset="0"/>
                <a:cs typeface="Times New Roman" panose="02020603050405020304" pitchFamily="18" charset="0"/>
              </a:rPr>
              <a:t>M</a:t>
            </a:r>
            <a:r>
              <a:rPr lang="en-US" altLang="ja-JP" sz="2400" i="1" baseline="-25000" dirty="0" err="1">
                <a:latin typeface="Times New Roman" panose="02020603050405020304" pitchFamily="18" charset="0"/>
                <a:cs typeface="Times New Roman" panose="02020603050405020304" pitchFamily="18" charset="0"/>
              </a:rPr>
              <a:t>target</a:t>
            </a:r>
            <a:r>
              <a:rPr lang="en-US" altLang="ja-JP"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&gt;</a:t>
            </a:r>
            <a:r>
              <a:rPr lang="en-US" altLang="ja-JP" sz="2400" i="1" dirty="0">
                <a:latin typeface="Times New Roman" panose="02020603050405020304" pitchFamily="18" charset="0"/>
                <a:cs typeface="Times New Roman" panose="02020603050405020304" pitchFamily="18" charset="0"/>
              </a:rPr>
              <a:t> 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a:t>
            </a:r>
          </a:p>
          <a:p>
            <a:pPr eaLnBrk="1" hangingPunct="1">
              <a:lnSpc>
                <a:spcPct val="120000"/>
              </a:lnSpc>
              <a:spcBef>
                <a:spcPts val="1800"/>
              </a:spcBef>
              <a:buFontTx/>
              <a:buBlip>
                <a:blip r:embed="rId4"/>
              </a:buBlip>
              <a:defRPr/>
            </a:pPr>
            <a:r>
              <a:rPr lang="en-US" altLang="ja-JP" sz="2400" dirty="0"/>
              <a:t>Within the same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 log odds ratio is higher as magnitude gap between the 2 largest events </a:t>
            </a:r>
            <a:r>
              <a:rPr lang="en-US" altLang="ja-JP" sz="2400" dirty="0">
                <a:latin typeface="Times New Roman" panose="02020603050405020304" pitchFamily="18" charset="0"/>
                <a:cs typeface="Times New Roman" panose="02020603050405020304" pitchFamily="18" charset="0"/>
              </a:rPr>
              <a:t>Δ</a:t>
            </a:r>
            <a:r>
              <a:rPr lang="en-US" altLang="ja-JP" sz="2400" i="1" dirty="0">
                <a:latin typeface="Times New Roman" panose="02020603050405020304" pitchFamily="18" charset="0"/>
                <a:cs typeface="Times New Roman" panose="02020603050405020304" pitchFamily="18" charset="0"/>
              </a:rPr>
              <a:t>M</a:t>
            </a:r>
            <a:r>
              <a:rPr lang="ja-JP" altLang="en-US"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latin typeface="Times New Roman" panose="02020603050405020304" pitchFamily="18" charset="0"/>
                <a:cs typeface="Times New Roman" panose="02020603050405020304" pitchFamily="18" charset="0"/>
              </a:rPr>
              <a:t> </a:t>
            </a:r>
            <a:r>
              <a:rPr lang="en-US" altLang="ja-JP" sz="2400" dirty="0">
                <a:latin typeface="Symbol" panose="05050102010706020507" pitchFamily="18" charset="2"/>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2  </a:t>
            </a:r>
            <a:r>
              <a:rPr lang="en-US" altLang="ja-JP" sz="2400" dirty="0"/>
              <a:t>gets smaller. </a:t>
            </a:r>
          </a:p>
        </p:txBody>
      </p:sp>
      <p:sp>
        <p:nvSpPr>
          <p:cNvPr id="75779" name="スライド番号プレースホルダー 1031">
            <a:extLst>
              <a:ext uri="{FF2B5EF4-FFF2-40B4-BE49-F238E27FC236}">
                <a16:creationId xmlns:a16="http://schemas.microsoft.com/office/drawing/2014/main" id="{0B17E03E-E4D8-47DE-82A0-B3A64063E9EA}"/>
              </a:ext>
            </a:extLst>
          </p:cNvPr>
          <p:cNvSpPr>
            <a:spLocks noGrp="1" noChangeArrowheads="1"/>
          </p:cNvSpPr>
          <p:nvPr>
            <p:ph type="sldNum" sz="quarter" idx="12"/>
          </p:nvPr>
        </p:nvSpPr>
        <p:spPr>
          <a:xfrm>
            <a:off x="6997700" y="637063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4249ED0-5668-46CC-A83C-3F7CB421ADDD}" type="slidenum">
              <a:rPr lang="ja-JP" altLang="en-US" sz="1400" smtClean="0">
                <a:solidFill>
                  <a:srgbClr val="000000"/>
                </a:solidFill>
              </a:rPr>
              <a:pPr>
                <a:spcBef>
                  <a:spcPct val="0"/>
                </a:spcBef>
                <a:buFontTx/>
                <a:buNone/>
              </a:pPr>
              <a:t>38</a:t>
            </a:fld>
            <a:endParaRPr lang="ja-JP" altLang="en-US" sz="1400">
              <a:solidFill>
                <a:srgbClr val="000000"/>
              </a:solidFill>
            </a:endParaRPr>
          </a:p>
        </p:txBody>
      </p:sp>
      <p:sp>
        <p:nvSpPr>
          <p:cNvPr id="87" name="Rectangle 1">
            <a:extLst>
              <a:ext uri="{FF2B5EF4-FFF2-40B4-BE49-F238E27FC236}">
                <a16:creationId xmlns:a16="http://schemas.microsoft.com/office/drawing/2014/main" id="{0D23A840-C98F-45D5-B936-45C835192ADD}"/>
              </a:ext>
            </a:extLst>
          </p:cNvPr>
          <p:cNvSpPr>
            <a:spLocks noGrp="1" noChangeArrowheads="1"/>
          </p:cNvSpPr>
          <p:nvPr>
            <p:ph type="title"/>
          </p:nvPr>
        </p:nvSpPr>
        <p:spPr>
          <a:xfrm>
            <a:off x="376238" y="4763"/>
            <a:ext cx="8228012" cy="1062037"/>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a:t>
            </a:r>
            <a:r>
              <a:rPr lang="en-US" altLang="ja-JP" sz="2800" b="1" dirty="0" err="1">
                <a:solidFill>
                  <a:schemeClr val="accent2">
                    <a:lumMod val="75000"/>
                  </a:schemeClr>
                </a:solidFill>
              </a:rPr>
              <a:t>Multiplet</a:t>
            </a:r>
            <a:r>
              <a:rPr lang="en-US" altLang="ja-JP" sz="2800" b="1" dirty="0">
                <a:solidFill>
                  <a:schemeClr val="accent2">
                    <a:lumMod val="75000"/>
                  </a:schemeClr>
                </a:solidFill>
              </a:rPr>
              <a:t>)</a:t>
            </a:r>
          </a:p>
        </p:txBody>
      </p:sp>
      <p:pic>
        <p:nvPicPr>
          <p:cNvPr id="75784" name="図 8">
            <a:extLst>
              <a:ext uri="{FF2B5EF4-FFF2-40B4-BE49-F238E27FC236}">
                <a16:creationId xmlns:a16="http://schemas.microsoft.com/office/drawing/2014/main" id="{4BA06835-AED7-40D9-97E3-E16F926CD7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438" r="4754"/>
          <a:stretch/>
        </p:blipFill>
        <p:spPr bwMode="auto">
          <a:xfrm>
            <a:off x="8313234" y="3429001"/>
            <a:ext cx="533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正方形/長方形 12">
            <a:extLst>
              <a:ext uri="{FF2B5EF4-FFF2-40B4-BE49-F238E27FC236}">
                <a16:creationId xmlns:a16="http://schemas.microsoft.com/office/drawing/2014/main" id="{43249D49-21B2-4FC3-891B-92FB9D9786E7}"/>
              </a:ext>
            </a:extLst>
          </p:cNvPr>
          <p:cNvSpPr>
            <a:spLocks noChangeArrowheads="1"/>
          </p:cNvSpPr>
          <p:nvPr/>
        </p:nvSpPr>
        <p:spPr bwMode="auto">
          <a:xfrm rot="-5400000">
            <a:off x="-672306" y="4885631"/>
            <a:ext cx="16970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Δ</a:t>
            </a:r>
            <a:r>
              <a:rPr lang="en-US" altLang="ja-JP" sz="2000" b="0" i="1" dirty="0">
                <a:solidFill>
                  <a:srgbClr val="3333FF"/>
                </a:solidFill>
                <a:latin typeface="Times New Roman" panose="02020603050405020304" pitchFamily="18" charset="0"/>
                <a:cs typeface="Times New Roman" panose="02020603050405020304" pitchFamily="18" charset="0"/>
              </a:rPr>
              <a:t>M</a:t>
            </a:r>
            <a:r>
              <a:rPr lang="ja-JP" altLang="en-US" sz="2000" b="0" i="1" dirty="0">
                <a:solidFill>
                  <a:srgbClr val="3333FF"/>
                </a:solidFill>
                <a:latin typeface="Times New Roman" panose="02020603050405020304" pitchFamily="18" charset="0"/>
                <a:cs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 </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1</a:t>
            </a:r>
            <a:r>
              <a:rPr lang="en-US" altLang="ja-JP" sz="2000" b="0" dirty="0">
                <a:solidFill>
                  <a:srgbClr val="0000FF"/>
                </a:solidFill>
                <a:latin typeface="Symbol" panose="05050102010706020507" pitchFamily="18" charset="2"/>
              </a:rPr>
              <a:t>-</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2</a:t>
            </a:r>
            <a:endParaRPr lang="ja-JP" altLang="en-US" sz="2000" b="0" dirty="0">
              <a:solidFill>
                <a:srgbClr val="0000FF"/>
              </a:solidFill>
            </a:endParaRPr>
          </a:p>
        </p:txBody>
      </p:sp>
      <p:sp>
        <p:nvSpPr>
          <p:cNvPr id="75786" name="正方形/長方形 13">
            <a:extLst>
              <a:ext uri="{FF2B5EF4-FFF2-40B4-BE49-F238E27FC236}">
                <a16:creationId xmlns:a16="http://schemas.microsoft.com/office/drawing/2014/main" id="{4B2E82FB-5A55-462A-A995-45DD53D40A9B}"/>
              </a:ext>
            </a:extLst>
          </p:cNvPr>
          <p:cNvSpPr>
            <a:spLocks noChangeArrowheads="1"/>
          </p:cNvSpPr>
          <p:nvPr/>
        </p:nvSpPr>
        <p:spPr bwMode="auto">
          <a:xfrm>
            <a:off x="1395413" y="642778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7" name="正方形/長方形 14">
            <a:extLst>
              <a:ext uri="{FF2B5EF4-FFF2-40B4-BE49-F238E27FC236}">
                <a16:creationId xmlns:a16="http://schemas.microsoft.com/office/drawing/2014/main" id="{CCFEC7AE-1B24-4805-BEDA-995578716980}"/>
              </a:ext>
            </a:extLst>
          </p:cNvPr>
          <p:cNvSpPr>
            <a:spLocks noChangeArrowheads="1"/>
          </p:cNvSpPr>
          <p:nvPr/>
        </p:nvSpPr>
        <p:spPr bwMode="auto">
          <a:xfrm>
            <a:off x="4119563" y="6442075"/>
            <a:ext cx="7858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8" name="正方形/長方形 15">
            <a:extLst>
              <a:ext uri="{FF2B5EF4-FFF2-40B4-BE49-F238E27FC236}">
                <a16:creationId xmlns:a16="http://schemas.microsoft.com/office/drawing/2014/main" id="{6DD1360C-ECD2-413F-9DE6-9F55C086E092}"/>
              </a:ext>
            </a:extLst>
          </p:cNvPr>
          <p:cNvSpPr>
            <a:spLocks noChangeArrowheads="1"/>
          </p:cNvSpPr>
          <p:nvPr/>
        </p:nvSpPr>
        <p:spPr bwMode="auto">
          <a:xfrm>
            <a:off x="6889750" y="644683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91" name="コンテンツ プレースホルダ 2">
            <a:extLst>
              <a:ext uri="{FF2B5EF4-FFF2-40B4-BE49-F238E27FC236}">
                <a16:creationId xmlns:a16="http://schemas.microsoft.com/office/drawing/2014/main" id="{D78C61C4-E45F-48CE-A53F-16434C75089B}"/>
              </a:ext>
            </a:extLst>
          </p:cNvPr>
          <p:cNvSpPr txBox="1">
            <a:spLocks/>
          </p:cNvSpPr>
          <p:nvPr/>
        </p:nvSpPr>
        <p:spPr bwMode="auto">
          <a:xfrm>
            <a:off x="468313" y="3276600"/>
            <a:ext cx="8207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i="1" dirty="0">
                <a:solidFill>
                  <a:srgbClr val="0000FF"/>
                </a:solidFill>
                <a:latin typeface="Times New Roman" panose="02020603050405020304" pitchFamily="18" charset="0"/>
              </a:rPr>
              <a:t> f</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=2,</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Δ</a:t>
            </a:r>
            <a:r>
              <a:rPr lang="en-US" altLang="ja-JP" sz="2400" b="0" i="1" dirty="0">
                <a:solidFill>
                  <a:srgbClr val="0000FF"/>
                </a:solidFill>
                <a:latin typeface="Times New Roman" panose="02020603050405020304" pitchFamily="18" charset="0"/>
              </a:rPr>
              <a:t>M</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=4,</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Δ</a:t>
            </a:r>
            <a:r>
              <a:rPr lang="en-US" altLang="ja-JP" sz="2400" b="0" i="1" dirty="0">
                <a:solidFill>
                  <a:srgbClr val="0000FF"/>
                </a:solidFill>
                <a:latin typeface="Times New Roman" panose="02020603050405020304" pitchFamily="18" charset="0"/>
              </a:rPr>
              <a:t>M</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=8,</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Δ</a:t>
            </a:r>
            <a:r>
              <a:rPr lang="en-US" altLang="ja-JP" sz="2400" b="0" i="1" dirty="0">
                <a:solidFill>
                  <a:srgbClr val="0000FF"/>
                </a:solidFill>
                <a:latin typeface="Times New Roman" panose="02020603050405020304" pitchFamily="18" charset="0"/>
              </a:rPr>
              <a:t>M</a:t>
            </a:r>
            <a:r>
              <a:rPr lang="en-US" altLang="ja-JP" sz="2400" b="0" dirty="0">
                <a:solidFill>
                  <a:srgbClr val="0000FF"/>
                </a:solidFill>
                <a:latin typeface="Times New Roman" panose="02020603050405020304" pitchFamily="18" charset="0"/>
              </a:rPr>
              <a:t>)</a:t>
            </a:r>
            <a:endParaRPr lang="en-US" altLang="ja-JP" sz="1000" b="0" dirty="0">
              <a:solidFill>
                <a:srgbClr val="0000FF"/>
              </a:solidFill>
            </a:endParaRPr>
          </a:p>
        </p:txBody>
      </p:sp>
      <p:sp>
        <p:nvSpPr>
          <p:cNvPr id="22" name="正方形/長方形 21">
            <a:extLst>
              <a:ext uri="{FF2B5EF4-FFF2-40B4-BE49-F238E27FC236}">
                <a16:creationId xmlns:a16="http://schemas.microsoft.com/office/drawing/2014/main" id="{2633AEBD-7961-47DD-A796-7C4735FFA7C0}"/>
              </a:ext>
            </a:extLst>
          </p:cNvPr>
          <p:cNvSpPr/>
          <p:nvPr/>
        </p:nvSpPr>
        <p:spPr>
          <a:xfrm rot="16200000">
            <a:off x="7998230" y="4918045"/>
            <a:ext cx="1883686" cy="400110"/>
          </a:xfrm>
          <a:prstGeom prst="rect">
            <a:avLst/>
          </a:prstGeom>
        </p:spPr>
        <p:txBody>
          <a:bodyPr wrap="square">
            <a:spAutoFit/>
          </a:bodyPr>
          <a:lstStyle/>
          <a:p>
            <a:r>
              <a:rPr lang="en-US" altLang="ja-JP" sz="2000" b="0" dirty="0">
                <a:solidFill>
                  <a:srgbClr val="3333FF"/>
                </a:solidFill>
                <a:latin typeface="Times New Roman" panose="02020603050405020304" pitchFamily="18" charset="0"/>
                <a:cs typeface="Times New Roman" panose="02020603050405020304" pitchFamily="18" charset="0"/>
              </a:rPr>
              <a:t>log</a:t>
            </a:r>
            <a:r>
              <a:rPr lang="en-US" altLang="ja-JP" sz="2000" b="0" i="1" baseline="-25000" dirty="0">
                <a:solidFill>
                  <a:srgbClr val="3333FF"/>
                </a:solidFill>
                <a:latin typeface="Times New Roman" panose="02020603050405020304" pitchFamily="18" charset="0"/>
                <a:cs typeface="Times New Roman" panose="02020603050405020304" pitchFamily="18" charset="0"/>
              </a:rPr>
              <a:t>e</a:t>
            </a:r>
            <a:r>
              <a:rPr lang="en-US" altLang="ja-JP" sz="2000" b="0" dirty="0">
                <a:solidFill>
                  <a:srgbClr val="3333FF"/>
                </a:solidFill>
                <a:cs typeface="Arial" panose="020B0604020202020204" pitchFamily="34" charset="0"/>
              </a:rPr>
              <a:t> odds ratio</a:t>
            </a:r>
            <a:endParaRPr lang="ja-JP" altLang="en-US" sz="2000" b="0" dirty="0">
              <a:solidFill>
                <a:srgbClr val="3333FF"/>
              </a:solidFill>
            </a:endParaRPr>
          </a:p>
        </p:txBody>
      </p:sp>
      <p:sp>
        <p:nvSpPr>
          <p:cNvPr id="23" name="正方形/長方形 22">
            <a:extLst>
              <a:ext uri="{FF2B5EF4-FFF2-40B4-BE49-F238E27FC236}">
                <a16:creationId xmlns:a16="http://schemas.microsoft.com/office/drawing/2014/main" id="{9A238AAB-43D5-4049-AD4B-5D8B1397073F}"/>
              </a:ext>
            </a:extLst>
          </p:cNvPr>
          <p:cNvSpPr>
            <a:spLocks noChangeArrowheads="1"/>
          </p:cNvSpPr>
          <p:nvPr/>
        </p:nvSpPr>
        <p:spPr bwMode="auto">
          <a:xfrm>
            <a:off x="710116" y="4075770"/>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FF0000"/>
                </a:solidFill>
              </a:rPr>
              <a:t>foreshock</a:t>
            </a:r>
            <a:endParaRPr lang="ja-JP" altLang="en-US" sz="2000" b="0" dirty="0">
              <a:solidFill>
                <a:srgbClr val="FF0000"/>
              </a:solidFill>
            </a:endParaRPr>
          </a:p>
        </p:txBody>
      </p:sp>
      <p:sp>
        <p:nvSpPr>
          <p:cNvPr id="24" name="楕円 23">
            <a:extLst>
              <a:ext uri="{FF2B5EF4-FFF2-40B4-BE49-F238E27FC236}">
                <a16:creationId xmlns:a16="http://schemas.microsoft.com/office/drawing/2014/main" id="{A0EC027F-036C-482A-A0BD-2528C1417845}"/>
              </a:ext>
            </a:extLst>
          </p:cNvPr>
          <p:cNvSpPr/>
          <p:nvPr/>
        </p:nvSpPr>
        <p:spPr>
          <a:xfrm>
            <a:off x="611691" y="4247374"/>
            <a:ext cx="98425" cy="98425"/>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p>
        </p:txBody>
      </p:sp>
      <p:sp>
        <p:nvSpPr>
          <p:cNvPr id="26" name="楕円 25">
            <a:extLst>
              <a:ext uri="{FF2B5EF4-FFF2-40B4-BE49-F238E27FC236}">
                <a16:creationId xmlns:a16="http://schemas.microsoft.com/office/drawing/2014/main" id="{00376B38-68D3-4C27-81B3-B4546F639CB0}"/>
              </a:ext>
            </a:extLst>
          </p:cNvPr>
          <p:cNvSpPr/>
          <p:nvPr/>
        </p:nvSpPr>
        <p:spPr>
          <a:xfrm>
            <a:off x="609600" y="4601813"/>
            <a:ext cx="98425" cy="98425"/>
          </a:xfrm>
          <a:prstGeom prst="ellipse">
            <a:avLst/>
          </a:prstGeom>
          <a:noFill/>
          <a:ln w="952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7" name="正方形/長方形 25">
            <a:extLst>
              <a:ext uri="{FF2B5EF4-FFF2-40B4-BE49-F238E27FC236}">
                <a16:creationId xmlns:a16="http://schemas.microsoft.com/office/drawing/2014/main" id="{43F95496-A541-4F2A-A365-349D7E15EF00}"/>
              </a:ext>
            </a:extLst>
          </p:cNvPr>
          <p:cNvSpPr>
            <a:spLocks noChangeArrowheads="1"/>
          </p:cNvSpPr>
          <p:nvPr/>
        </p:nvSpPr>
        <p:spPr bwMode="auto">
          <a:xfrm>
            <a:off x="710116" y="4413481"/>
            <a:ext cx="1794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0000FF"/>
                </a:solidFill>
              </a:rPr>
              <a:t>non foreshock</a:t>
            </a:r>
            <a:endParaRPr lang="ja-JP" altLang="en-US" sz="2000" b="0" dirty="0">
              <a:solidFill>
                <a:srgbClr val="0000FF"/>
              </a:solidFill>
            </a:endParaRPr>
          </a:p>
        </p:txBody>
      </p:sp>
      <p:sp>
        <p:nvSpPr>
          <p:cNvPr id="28" name="正方形/長方形 12">
            <a:extLst>
              <a:ext uri="{FF2B5EF4-FFF2-40B4-BE49-F238E27FC236}">
                <a16:creationId xmlns:a16="http://schemas.microsoft.com/office/drawing/2014/main" id="{7FF01E9E-0273-4B95-81DD-66AEF1D77189}"/>
              </a:ext>
            </a:extLst>
          </p:cNvPr>
          <p:cNvSpPr>
            <a:spLocks noChangeArrowheads="1"/>
          </p:cNvSpPr>
          <p:nvPr/>
        </p:nvSpPr>
        <p:spPr bwMode="auto">
          <a:xfrm rot="-5400000">
            <a:off x="2048570" y="4885631"/>
            <a:ext cx="16970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Δ</a:t>
            </a:r>
            <a:r>
              <a:rPr lang="en-US" altLang="ja-JP" sz="2000" b="0" i="1" dirty="0">
                <a:solidFill>
                  <a:srgbClr val="3333FF"/>
                </a:solidFill>
                <a:latin typeface="Times New Roman" panose="02020603050405020304" pitchFamily="18" charset="0"/>
                <a:cs typeface="Times New Roman" panose="02020603050405020304" pitchFamily="18" charset="0"/>
              </a:rPr>
              <a:t>M</a:t>
            </a:r>
            <a:r>
              <a:rPr lang="ja-JP" altLang="en-US" sz="2000" b="0" i="1" dirty="0">
                <a:solidFill>
                  <a:srgbClr val="3333FF"/>
                </a:solidFill>
                <a:latin typeface="Times New Roman" panose="02020603050405020304" pitchFamily="18" charset="0"/>
                <a:cs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 </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1</a:t>
            </a:r>
            <a:r>
              <a:rPr lang="en-US" altLang="ja-JP" sz="2000" b="0" dirty="0">
                <a:solidFill>
                  <a:srgbClr val="0000FF"/>
                </a:solidFill>
                <a:latin typeface="Symbol" panose="05050102010706020507" pitchFamily="18" charset="2"/>
              </a:rPr>
              <a:t>-</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2</a:t>
            </a:r>
            <a:endParaRPr lang="ja-JP" altLang="en-US" sz="2000" b="0" dirty="0">
              <a:solidFill>
                <a:srgbClr val="0000FF"/>
              </a:solidFill>
            </a:endParaRPr>
          </a:p>
        </p:txBody>
      </p:sp>
      <p:sp>
        <p:nvSpPr>
          <p:cNvPr id="29" name="正方形/長方形 12">
            <a:extLst>
              <a:ext uri="{FF2B5EF4-FFF2-40B4-BE49-F238E27FC236}">
                <a16:creationId xmlns:a16="http://schemas.microsoft.com/office/drawing/2014/main" id="{56854FB2-1DCF-4AE6-B00B-8AD1F78CDC91}"/>
              </a:ext>
            </a:extLst>
          </p:cNvPr>
          <p:cNvSpPr>
            <a:spLocks noChangeArrowheads="1"/>
          </p:cNvSpPr>
          <p:nvPr/>
        </p:nvSpPr>
        <p:spPr bwMode="auto">
          <a:xfrm rot="-5400000">
            <a:off x="4788792" y="4885631"/>
            <a:ext cx="16970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Δ</a:t>
            </a:r>
            <a:r>
              <a:rPr lang="en-US" altLang="ja-JP" sz="2000" b="0" i="1" dirty="0">
                <a:solidFill>
                  <a:srgbClr val="3333FF"/>
                </a:solidFill>
                <a:latin typeface="Times New Roman" panose="02020603050405020304" pitchFamily="18" charset="0"/>
                <a:cs typeface="Times New Roman" panose="02020603050405020304" pitchFamily="18" charset="0"/>
              </a:rPr>
              <a:t>M</a:t>
            </a:r>
            <a:r>
              <a:rPr lang="ja-JP" altLang="en-US" sz="2000" b="0" i="1" dirty="0">
                <a:solidFill>
                  <a:srgbClr val="3333FF"/>
                </a:solidFill>
                <a:latin typeface="Times New Roman" panose="02020603050405020304" pitchFamily="18" charset="0"/>
                <a:cs typeface="Times New Roman" panose="02020603050405020304" pitchFamily="18" charset="0"/>
              </a:rPr>
              <a:t> </a:t>
            </a:r>
            <a:r>
              <a:rPr lang="en-US" altLang="ja-JP" sz="2000" b="0" dirty="0">
                <a:solidFill>
                  <a:srgbClr val="3333FF"/>
                </a:solidFill>
                <a:latin typeface="Times New Roman" panose="02020603050405020304" pitchFamily="18" charset="0"/>
                <a:cs typeface="Times New Roman" panose="02020603050405020304" pitchFamily="18" charset="0"/>
              </a:rPr>
              <a:t>= </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1</a:t>
            </a:r>
            <a:r>
              <a:rPr lang="en-US" altLang="ja-JP" sz="2000" b="0" dirty="0">
                <a:solidFill>
                  <a:srgbClr val="0000FF"/>
                </a:solidFill>
                <a:latin typeface="Symbol" panose="05050102010706020507" pitchFamily="18" charset="2"/>
              </a:rPr>
              <a:t>-</a:t>
            </a:r>
            <a:r>
              <a:rPr lang="en-US" altLang="ja-JP" sz="2000" b="0" i="1" dirty="0">
                <a:solidFill>
                  <a:srgbClr val="0000FF"/>
                </a:solidFill>
                <a:latin typeface="Times New Roman" panose="02020603050405020304" pitchFamily="18" charset="0"/>
              </a:rPr>
              <a:t>M</a:t>
            </a:r>
            <a:r>
              <a:rPr lang="en-US" altLang="ja-JP" sz="2000" b="0" baseline="-25000" dirty="0">
                <a:solidFill>
                  <a:srgbClr val="0000FF"/>
                </a:solidFill>
                <a:latin typeface="Times New Roman" panose="02020603050405020304" pitchFamily="18" charset="0"/>
              </a:rPr>
              <a:t>2</a:t>
            </a:r>
            <a:endParaRPr lang="ja-JP" altLang="en-US" sz="2000" b="0" dirty="0">
              <a:solidFill>
                <a:srgbClr val="0000FF"/>
              </a:solidFill>
            </a:endParaRPr>
          </a:p>
        </p:txBody>
      </p:sp>
      <p:pic>
        <p:nvPicPr>
          <p:cNvPr id="25" name="図 24">
            <a:extLst>
              <a:ext uri="{FF2B5EF4-FFF2-40B4-BE49-F238E27FC236}">
                <a16:creationId xmlns:a16="http://schemas.microsoft.com/office/drawing/2014/main" id="{0AB3448C-A5D5-4150-BFEA-55E9524FE497}"/>
              </a:ext>
            </a:extLst>
          </p:cNvPr>
          <p:cNvPicPr>
            <a:picLocks noChangeAspect="1"/>
          </p:cNvPicPr>
          <p:nvPr/>
        </p:nvPicPr>
        <p:blipFill rotWithShape="1">
          <a:blip r:embed="rId3"/>
          <a:srcRect l="26397" r="50270" b="4494"/>
          <a:stretch/>
        </p:blipFill>
        <p:spPr>
          <a:xfrm>
            <a:off x="3243675" y="3802990"/>
            <a:ext cx="2133600" cy="2582334"/>
          </a:xfrm>
          <a:prstGeom prst="rect">
            <a:avLst/>
          </a:prstGeom>
        </p:spPr>
      </p:pic>
    </p:spTree>
    <p:extLst>
      <p:ext uri="{BB962C8B-B14F-4D97-AF65-F5344CB8AC3E}">
        <p14:creationId xmlns:p14="http://schemas.microsoft.com/office/powerpoint/2010/main" val="753068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コンテンツ プレースホルダ 2">
            <a:extLst>
              <a:ext uri="{FF2B5EF4-FFF2-40B4-BE49-F238E27FC236}">
                <a16:creationId xmlns:a16="http://schemas.microsoft.com/office/drawing/2014/main" id="{3DCEEDEB-F225-4D79-BB4D-4D1EF26AA529}"/>
              </a:ext>
            </a:extLst>
          </p:cNvPr>
          <p:cNvSpPr>
            <a:spLocks noGrp="1"/>
          </p:cNvSpPr>
          <p:nvPr>
            <p:ph idx="1"/>
          </p:nvPr>
        </p:nvSpPr>
        <p:spPr>
          <a:xfrm>
            <a:off x="228600" y="1058863"/>
            <a:ext cx="8880475" cy="1989137"/>
          </a:xfrm>
        </p:spPr>
        <p:txBody>
          <a:bodyPr/>
          <a:lstStyle/>
          <a:p>
            <a:pPr eaLnBrk="1" hangingPunct="1">
              <a:lnSpc>
                <a:spcPct val="120000"/>
              </a:lnSpc>
              <a:spcBef>
                <a:spcPts val="1800"/>
              </a:spcBef>
              <a:buFontTx/>
              <a:buBlip>
                <a:blip r:embed="rId3"/>
              </a:buBlip>
              <a:defRPr/>
            </a:pPr>
            <a:r>
              <a:rPr lang="en-US" altLang="ja-JP" sz="2400" dirty="0"/>
              <a:t>The smaller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gives the higher log odds ratio because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 is the</a:t>
            </a:r>
            <a:r>
              <a:rPr lang="en-US" altLang="ja-JP" sz="2400" i="1" dirty="0">
                <a:latin typeface="Times New Roman" panose="02020603050405020304" pitchFamily="18" charset="0"/>
                <a:cs typeface="Times New Roman" panose="02020603050405020304" pitchFamily="18" charset="0"/>
              </a:rPr>
              <a:t> </a:t>
            </a:r>
            <a:r>
              <a:rPr lang="en-US" altLang="ja-JP" sz="2400" dirty="0"/>
              <a:t>minimum magnitude of the target event </a:t>
            </a:r>
            <a:r>
              <a:rPr lang="en-US" altLang="ja-JP" sz="2400" i="1" dirty="0" err="1">
                <a:latin typeface="Times New Roman" panose="02020603050405020304" pitchFamily="18" charset="0"/>
                <a:cs typeface="Times New Roman" panose="02020603050405020304" pitchFamily="18" charset="0"/>
              </a:rPr>
              <a:t>M</a:t>
            </a:r>
            <a:r>
              <a:rPr lang="en-US" altLang="ja-JP" sz="2400" i="1" baseline="-25000" dirty="0" err="1">
                <a:latin typeface="Times New Roman" panose="02020603050405020304" pitchFamily="18" charset="0"/>
                <a:cs typeface="Times New Roman" panose="02020603050405020304" pitchFamily="18" charset="0"/>
              </a:rPr>
              <a:t>target</a:t>
            </a:r>
            <a:r>
              <a:rPr lang="en-US" altLang="ja-JP"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&gt;</a:t>
            </a:r>
            <a:r>
              <a:rPr lang="en-US" altLang="ja-JP" sz="2400" i="1" dirty="0">
                <a:latin typeface="Times New Roman" panose="02020603050405020304" pitchFamily="18" charset="0"/>
                <a:cs typeface="Times New Roman" panose="02020603050405020304" pitchFamily="18" charset="0"/>
              </a:rPr>
              <a:t> M</a:t>
            </a:r>
            <a:r>
              <a:rPr lang="en-US" altLang="ja-JP" sz="2400" baseline="-25000" dirty="0">
                <a:latin typeface="Times New Roman" panose="02020603050405020304" pitchFamily="18" charset="0"/>
                <a:cs typeface="Times New Roman" panose="02020603050405020304" pitchFamily="18" charset="0"/>
              </a:rPr>
              <a:t>1</a:t>
            </a:r>
            <a:r>
              <a:rPr lang="en-US" altLang="ja-JP" sz="2400" dirty="0"/>
              <a:t>.</a:t>
            </a:r>
          </a:p>
          <a:p>
            <a:pPr eaLnBrk="1" hangingPunct="1">
              <a:lnSpc>
                <a:spcPct val="120000"/>
              </a:lnSpc>
              <a:spcBef>
                <a:spcPts val="1800"/>
              </a:spcBef>
              <a:buFontTx/>
              <a:buBlip>
                <a:blip r:embed="rId3"/>
              </a:buBlip>
              <a:defRPr/>
            </a:pPr>
            <a:r>
              <a:rPr lang="en-US" altLang="ja-JP" sz="2400" dirty="0"/>
              <a:t>Within the same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 log odds ratio is higher as time duration </a:t>
            </a:r>
            <a:r>
              <a:rPr lang="en-US" altLang="ja-JP" sz="2400" i="1" dirty="0">
                <a:latin typeface="Times New Roman" panose="02020603050405020304" pitchFamily="18" charset="0"/>
                <a:cs typeface="Times New Roman" panose="02020603050405020304" pitchFamily="18" charset="0"/>
              </a:rPr>
              <a:t>T</a:t>
            </a:r>
            <a:r>
              <a:rPr lang="en-US" altLang="ja-JP" sz="2400" baseline="-25000" dirty="0">
                <a:latin typeface="Times New Roman" panose="02020603050405020304" pitchFamily="18" charset="0"/>
                <a:cs typeface="Times New Roman" panose="02020603050405020304" pitchFamily="18" charset="0"/>
              </a:rPr>
              <a:t>  </a:t>
            </a:r>
            <a:r>
              <a:rPr lang="en-US" altLang="ja-JP" sz="2400" dirty="0"/>
              <a:t>gets shorter. </a:t>
            </a:r>
          </a:p>
        </p:txBody>
      </p:sp>
      <p:sp>
        <p:nvSpPr>
          <p:cNvPr id="75779" name="スライド番号プレースホルダー 1031">
            <a:extLst>
              <a:ext uri="{FF2B5EF4-FFF2-40B4-BE49-F238E27FC236}">
                <a16:creationId xmlns:a16="http://schemas.microsoft.com/office/drawing/2014/main" id="{0B17E03E-E4D8-47DE-82A0-B3A64063E9EA}"/>
              </a:ext>
            </a:extLst>
          </p:cNvPr>
          <p:cNvSpPr>
            <a:spLocks noGrp="1" noChangeArrowheads="1"/>
          </p:cNvSpPr>
          <p:nvPr>
            <p:ph type="sldNum" sz="quarter" idx="12"/>
          </p:nvPr>
        </p:nvSpPr>
        <p:spPr>
          <a:xfrm>
            <a:off x="6997700" y="637063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4249ED0-5668-46CC-A83C-3F7CB421ADDD}" type="slidenum">
              <a:rPr lang="ja-JP" altLang="en-US" sz="1400" smtClean="0">
                <a:solidFill>
                  <a:srgbClr val="000000"/>
                </a:solidFill>
              </a:rPr>
              <a:pPr>
                <a:spcBef>
                  <a:spcPct val="0"/>
                </a:spcBef>
                <a:buFontTx/>
                <a:buNone/>
              </a:pPr>
              <a:t>39</a:t>
            </a:fld>
            <a:endParaRPr lang="ja-JP" altLang="en-US" sz="1400">
              <a:solidFill>
                <a:srgbClr val="000000"/>
              </a:solidFill>
            </a:endParaRPr>
          </a:p>
        </p:txBody>
      </p:sp>
      <p:sp>
        <p:nvSpPr>
          <p:cNvPr id="87" name="Rectangle 1">
            <a:extLst>
              <a:ext uri="{FF2B5EF4-FFF2-40B4-BE49-F238E27FC236}">
                <a16:creationId xmlns:a16="http://schemas.microsoft.com/office/drawing/2014/main" id="{0D23A840-C98F-45D5-B936-45C835192ADD}"/>
              </a:ext>
            </a:extLst>
          </p:cNvPr>
          <p:cNvSpPr>
            <a:spLocks noGrp="1" noChangeArrowheads="1"/>
          </p:cNvSpPr>
          <p:nvPr>
            <p:ph type="title"/>
          </p:nvPr>
        </p:nvSpPr>
        <p:spPr>
          <a:xfrm>
            <a:off x="376238" y="4763"/>
            <a:ext cx="8228012" cy="1062037"/>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a:t>
            </a:r>
            <a:r>
              <a:rPr lang="en-US" altLang="ja-JP" sz="2800" b="1" dirty="0" err="1">
                <a:solidFill>
                  <a:schemeClr val="accent2">
                    <a:lumMod val="75000"/>
                  </a:schemeClr>
                </a:solidFill>
              </a:rPr>
              <a:t>Multiplet</a:t>
            </a:r>
            <a:r>
              <a:rPr lang="en-US" altLang="ja-JP" sz="2800" b="1" dirty="0">
                <a:solidFill>
                  <a:schemeClr val="accent2">
                    <a:lumMod val="75000"/>
                  </a:schemeClr>
                </a:solidFill>
              </a:rPr>
              <a:t>)</a:t>
            </a:r>
          </a:p>
        </p:txBody>
      </p:sp>
      <p:pic>
        <p:nvPicPr>
          <p:cNvPr id="75784" name="図 8">
            <a:extLst>
              <a:ext uri="{FF2B5EF4-FFF2-40B4-BE49-F238E27FC236}">
                <a16:creationId xmlns:a16="http://schemas.microsoft.com/office/drawing/2014/main" id="{4BA06835-AED7-40D9-97E3-E16F926CD7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438" r="4754"/>
          <a:stretch/>
        </p:blipFill>
        <p:spPr bwMode="auto">
          <a:xfrm>
            <a:off x="8313234" y="3429001"/>
            <a:ext cx="533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正方形/長方形 13">
            <a:extLst>
              <a:ext uri="{FF2B5EF4-FFF2-40B4-BE49-F238E27FC236}">
                <a16:creationId xmlns:a16="http://schemas.microsoft.com/office/drawing/2014/main" id="{4B2E82FB-5A55-462A-A995-45DD53D40A9B}"/>
              </a:ext>
            </a:extLst>
          </p:cNvPr>
          <p:cNvSpPr>
            <a:spLocks noChangeArrowheads="1"/>
          </p:cNvSpPr>
          <p:nvPr/>
        </p:nvSpPr>
        <p:spPr bwMode="auto">
          <a:xfrm>
            <a:off x="1395413" y="642778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7" name="正方形/長方形 14">
            <a:extLst>
              <a:ext uri="{FF2B5EF4-FFF2-40B4-BE49-F238E27FC236}">
                <a16:creationId xmlns:a16="http://schemas.microsoft.com/office/drawing/2014/main" id="{CCFEC7AE-1B24-4805-BEDA-995578716980}"/>
              </a:ext>
            </a:extLst>
          </p:cNvPr>
          <p:cNvSpPr>
            <a:spLocks noChangeArrowheads="1"/>
          </p:cNvSpPr>
          <p:nvPr/>
        </p:nvSpPr>
        <p:spPr bwMode="auto">
          <a:xfrm>
            <a:off x="4119563" y="6442075"/>
            <a:ext cx="7858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8" name="正方形/長方形 15">
            <a:extLst>
              <a:ext uri="{FF2B5EF4-FFF2-40B4-BE49-F238E27FC236}">
                <a16:creationId xmlns:a16="http://schemas.microsoft.com/office/drawing/2014/main" id="{6DD1360C-ECD2-413F-9DE6-9F55C086E092}"/>
              </a:ext>
            </a:extLst>
          </p:cNvPr>
          <p:cNvSpPr>
            <a:spLocks noChangeArrowheads="1"/>
          </p:cNvSpPr>
          <p:nvPr/>
        </p:nvSpPr>
        <p:spPr bwMode="auto">
          <a:xfrm>
            <a:off x="6889750" y="644683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91" name="コンテンツ プレースホルダ 2">
            <a:extLst>
              <a:ext uri="{FF2B5EF4-FFF2-40B4-BE49-F238E27FC236}">
                <a16:creationId xmlns:a16="http://schemas.microsoft.com/office/drawing/2014/main" id="{D78C61C4-E45F-48CE-A53F-16434C75089B}"/>
              </a:ext>
            </a:extLst>
          </p:cNvPr>
          <p:cNvSpPr txBox="1">
            <a:spLocks/>
          </p:cNvSpPr>
          <p:nvPr/>
        </p:nvSpPr>
        <p:spPr bwMode="auto">
          <a:xfrm>
            <a:off x="594732" y="3276600"/>
            <a:ext cx="8207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i="1" dirty="0">
                <a:solidFill>
                  <a:srgbClr val="0000FF"/>
                </a:solidFill>
                <a:latin typeface="Times New Roman" panose="02020603050405020304" pitchFamily="18" charset="0"/>
              </a:rPr>
              <a:t> f</a:t>
            </a:r>
            <a:r>
              <a:rPr lang="en-US" altLang="ja-JP" sz="2400" b="0" baseline="-25000" dirty="0">
                <a:solidFill>
                  <a:srgbClr val="0000FF"/>
                </a:solidFill>
                <a:latin typeface="Times New Roman" panose="02020603050405020304" pitchFamily="18" charset="0"/>
              </a:rPr>
              <a:t>2</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=2,</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T</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2</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=4,</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T</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2</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=8,</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T</a:t>
            </a:r>
            <a:r>
              <a:rPr lang="en-US" altLang="ja-JP" sz="2400" b="0" dirty="0">
                <a:solidFill>
                  <a:srgbClr val="0000FF"/>
                </a:solidFill>
                <a:latin typeface="Times New Roman" panose="02020603050405020304" pitchFamily="18" charset="0"/>
              </a:rPr>
              <a:t>)</a:t>
            </a:r>
            <a:endParaRPr lang="en-US" altLang="ja-JP" sz="1000" b="0" dirty="0">
              <a:solidFill>
                <a:srgbClr val="0000FF"/>
              </a:solidFill>
            </a:endParaRPr>
          </a:p>
        </p:txBody>
      </p:sp>
      <p:sp>
        <p:nvSpPr>
          <p:cNvPr id="22" name="正方形/長方形 21">
            <a:extLst>
              <a:ext uri="{FF2B5EF4-FFF2-40B4-BE49-F238E27FC236}">
                <a16:creationId xmlns:a16="http://schemas.microsoft.com/office/drawing/2014/main" id="{2633AEBD-7961-47DD-A796-7C4735FFA7C0}"/>
              </a:ext>
            </a:extLst>
          </p:cNvPr>
          <p:cNvSpPr/>
          <p:nvPr/>
        </p:nvSpPr>
        <p:spPr>
          <a:xfrm rot="16200000">
            <a:off x="7998230" y="4918045"/>
            <a:ext cx="1883686" cy="400110"/>
          </a:xfrm>
          <a:prstGeom prst="rect">
            <a:avLst/>
          </a:prstGeom>
        </p:spPr>
        <p:txBody>
          <a:bodyPr wrap="square">
            <a:spAutoFit/>
          </a:bodyPr>
          <a:lstStyle/>
          <a:p>
            <a:r>
              <a:rPr lang="en-US" altLang="ja-JP" sz="2000" b="0" dirty="0">
                <a:solidFill>
                  <a:srgbClr val="3333FF"/>
                </a:solidFill>
                <a:latin typeface="Times New Roman" panose="02020603050405020304" pitchFamily="18" charset="0"/>
                <a:cs typeface="Times New Roman" panose="02020603050405020304" pitchFamily="18" charset="0"/>
              </a:rPr>
              <a:t>log</a:t>
            </a:r>
            <a:r>
              <a:rPr lang="en-US" altLang="ja-JP" sz="2000" b="0" i="1" baseline="-25000" dirty="0">
                <a:solidFill>
                  <a:srgbClr val="3333FF"/>
                </a:solidFill>
                <a:latin typeface="Times New Roman" panose="02020603050405020304" pitchFamily="18" charset="0"/>
                <a:cs typeface="Times New Roman" panose="02020603050405020304" pitchFamily="18" charset="0"/>
              </a:rPr>
              <a:t>e</a:t>
            </a:r>
            <a:r>
              <a:rPr lang="en-US" altLang="ja-JP" sz="2000" b="0" dirty="0">
                <a:solidFill>
                  <a:srgbClr val="3333FF"/>
                </a:solidFill>
                <a:cs typeface="Arial" panose="020B0604020202020204" pitchFamily="34" charset="0"/>
              </a:rPr>
              <a:t> odds ratio</a:t>
            </a:r>
            <a:endParaRPr lang="ja-JP" altLang="en-US" sz="2000" b="0" dirty="0">
              <a:solidFill>
                <a:srgbClr val="3333FF"/>
              </a:solidFill>
            </a:endParaRPr>
          </a:p>
        </p:txBody>
      </p:sp>
      <p:sp>
        <p:nvSpPr>
          <p:cNvPr id="21" name="正方形/長方形 16">
            <a:extLst>
              <a:ext uri="{FF2B5EF4-FFF2-40B4-BE49-F238E27FC236}">
                <a16:creationId xmlns:a16="http://schemas.microsoft.com/office/drawing/2014/main" id="{B4C3CD55-38D3-4CF4-AE49-63E62A429E54}"/>
              </a:ext>
            </a:extLst>
          </p:cNvPr>
          <p:cNvSpPr>
            <a:spLocks noChangeArrowheads="1"/>
          </p:cNvSpPr>
          <p:nvPr/>
        </p:nvSpPr>
        <p:spPr bwMode="auto">
          <a:xfrm rot="-5400000">
            <a:off x="-313010" y="4957763"/>
            <a:ext cx="9302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T </a:t>
            </a:r>
            <a:r>
              <a:rPr lang="en-US" altLang="ja-JP" sz="2000" b="0" dirty="0">
                <a:solidFill>
                  <a:srgbClr val="0000FF"/>
                </a:solidFill>
                <a:latin typeface="Times New Roman" panose="02020603050405020304" pitchFamily="18" charset="0"/>
              </a:rPr>
              <a:t>(days)</a:t>
            </a:r>
            <a:endParaRPr lang="ja-JP" altLang="en-US" sz="2000" b="0" dirty="0">
              <a:solidFill>
                <a:srgbClr val="0000FF"/>
              </a:solidFill>
            </a:endParaRPr>
          </a:p>
        </p:txBody>
      </p:sp>
      <p:sp>
        <p:nvSpPr>
          <p:cNvPr id="25" name="正方形/長方形 16">
            <a:extLst>
              <a:ext uri="{FF2B5EF4-FFF2-40B4-BE49-F238E27FC236}">
                <a16:creationId xmlns:a16="http://schemas.microsoft.com/office/drawing/2014/main" id="{F718B7B0-0B19-4F66-9509-4C60786FA4AA}"/>
              </a:ext>
            </a:extLst>
          </p:cNvPr>
          <p:cNvSpPr>
            <a:spLocks noChangeArrowheads="1"/>
          </p:cNvSpPr>
          <p:nvPr/>
        </p:nvSpPr>
        <p:spPr bwMode="auto">
          <a:xfrm rot="-5400000">
            <a:off x="2399139" y="4951916"/>
            <a:ext cx="9302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T </a:t>
            </a:r>
            <a:r>
              <a:rPr lang="en-US" altLang="ja-JP" sz="2000" b="0" dirty="0">
                <a:solidFill>
                  <a:srgbClr val="0000FF"/>
                </a:solidFill>
                <a:latin typeface="Times New Roman" panose="02020603050405020304" pitchFamily="18" charset="0"/>
              </a:rPr>
              <a:t>(days)</a:t>
            </a:r>
            <a:endParaRPr lang="ja-JP" altLang="en-US" sz="2000" b="0" dirty="0">
              <a:solidFill>
                <a:srgbClr val="0000FF"/>
              </a:solidFill>
            </a:endParaRPr>
          </a:p>
        </p:txBody>
      </p:sp>
      <p:sp>
        <p:nvSpPr>
          <p:cNvPr id="33" name="正方形/長方形 16">
            <a:extLst>
              <a:ext uri="{FF2B5EF4-FFF2-40B4-BE49-F238E27FC236}">
                <a16:creationId xmlns:a16="http://schemas.microsoft.com/office/drawing/2014/main" id="{C5F508B5-1A54-4A14-A63F-467E5AD044D1}"/>
              </a:ext>
            </a:extLst>
          </p:cNvPr>
          <p:cNvSpPr>
            <a:spLocks noChangeArrowheads="1"/>
          </p:cNvSpPr>
          <p:nvPr/>
        </p:nvSpPr>
        <p:spPr bwMode="auto">
          <a:xfrm rot="-5400000">
            <a:off x="5186943" y="4951916"/>
            <a:ext cx="9302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T </a:t>
            </a:r>
            <a:r>
              <a:rPr lang="en-US" altLang="ja-JP" sz="2000" b="0" dirty="0">
                <a:solidFill>
                  <a:srgbClr val="0000FF"/>
                </a:solidFill>
                <a:latin typeface="Times New Roman" panose="02020603050405020304" pitchFamily="18" charset="0"/>
              </a:rPr>
              <a:t>(days)</a:t>
            </a:r>
            <a:endParaRPr lang="ja-JP" altLang="en-US" sz="2000" b="0" dirty="0">
              <a:solidFill>
                <a:srgbClr val="0000FF"/>
              </a:solidFill>
            </a:endParaRPr>
          </a:p>
        </p:txBody>
      </p:sp>
      <p:pic>
        <p:nvPicPr>
          <p:cNvPr id="2" name="図 1">
            <a:extLst>
              <a:ext uri="{FF2B5EF4-FFF2-40B4-BE49-F238E27FC236}">
                <a16:creationId xmlns:a16="http://schemas.microsoft.com/office/drawing/2014/main" id="{E81025CC-13B0-4052-9082-126B0A78808C}"/>
              </a:ext>
            </a:extLst>
          </p:cNvPr>
          <p:cNvPicPr>
            <a:picLocks noChangeAspect="1"/>
          </p:cNvPicPr>
          <p:nvPr/>
        </p:nvPicPr>
        <p:blipFill rotWithShape="1">
          <a:blip r:embed="rId5"/>
          <a:srcRect l="51215" r="24271" b="5098"/>
          <a:stretch/>
        </p:blipFill>
        <p:spPr>
          <a:xfrm>
            <a:off x="5938876" y="3795649"/>
            <a:ext cx="2241550" cy="2566021"/>
          </a:xfrm>
          <a:prstGeom prst="rect">
            <a:avLst/>
          </a:prstGeom>
        </p:spPr>
      </p:pic>
      <p:pic>
        <p:nvPicPr>
          <p:cNvPr id="18" name="図 17">
            <a:extLst>
              <a:ext uri="{FF2B5EF4-FFF2-40B4-BE49-F238E27FC236}">
                <a16:creationId xmlns:a16="http://schemas.microsoft.com/office/drawing/2014/main" id="{BC9C6859-91FB-464B-B2FB-B11F536492B3}"/>
              </a:ext>
            </a:extLst>
          </p:cNvPr>
          <p:cNvPicPr>
            <a:picLocks noChangeAspect="1"/>
          </p:cNvPicPr>
          <p:nvPr/>
        </p:nvPicPr>
        <p:blipFill rotWithShape="1">
          <a:blip r:embed="rId5"/>
          <a:srcRect l="1474" r="75172" b="5098"/>
          <a:stretch/>
        </p:blipFill>
        <p:spPr>
          <a:xfrm>
            <a:off x="455357" y="3795649"/>
            <a:ext cx="2135443" cy="2566020"/>
          </a:xfrm>
          <a:prstGeom prst="rect">
            <a:avLst/>
          </a:prstGeom>
        </p:spPr>
      </p:pic>
      <p:pic>
        <p:nvPicPr>
          <p:cNvPr id="19" name="図 18">
            <a:extLst>
              <a:ext uri="{FF2B5EF4-FFF2-40B4-BE49-F238E27FC236}">
                <a16:creationId xmlns:a16="http://schemas.microsoft.com/office/drawing/2014/main" id="{3B9CF7A7-EF86-43D2-B469-B896C8FA6595}"/>
              </a:ext>
            </a:extLst>
          </p:cNvPr>
          <p:cNvPicPr>
            <a:picLocks noChangeAspect="1"/>
          </p:cNvPicPr>
          <p:nvPr/>
        </p:nvPicPr>
        <p:blipFill rotWithShape="1">
          <a:blip r:embed="rId5"/>
          <a:srcRect l="26195" r="50451" b="5098"/>
          <a:stretch/>
        </p:blipFill>
        <p:spPr>
          <a:xfrm>
            <a:off x="3180778" y="3795649"/>
            <a:ext cx="2135443" cy="2566020"/>
          </a:xfrm>
          <a:prstGeom prst="rect">
            <a:avLst/>
          </a:prstGeom>
        </p:spPr>
      </p:pic>
    </p:spTree>
    <p:extLst>
      <p:ext uri="{BB962C8B-B14F-4D97-AF65-F5344CB8AC3E}">
        <p14:creationId xmlns:p14="http://schemas.microsoft.com/office/powerpoint/2010/main" val="32701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コンテンツ プレースホルダ 2">
            <a:extLst>
              <a:ext uri="{FF2B5EF4-FFF2-40B4-BE49-F238E27FC236}">
                <a16:creationId xmlns:a16="http://schemas.microsoft.com/office/drawing/2014/main" id="{E6F22E42-3839-46CC-9541-040318459EA4}"/>
              </a:ext>
            </a:extLst>
          </p:cNvPr>
          <p:cNvSpPr>
            <a:spLocks noGrp="1" noChangeArrowheads="1"/>
          </p:cNvSpPr>
          <p:nvPr>
            <p:ph idx="1"/>
          </p:nvPr>
        </p:nvSpPr>
        <p:spPr>
          <a:xfrm>
            <a:off x="107950" y="1143000"/>
            <a:ext cx="8807450" cy="4572000"/>
          </a:xfrm>
        </p:spPr>
        <p:txBody>
          <a:bodyPr/>
          <a:lstStyle/>
          <a:p>
            <a:pPr eaLnBrk="1" hangingPunct="1">
              <a:lnSpc>
                <a:spcPct val="120000"/>
              </a:lnSpc>
              <a:buFontTx/>
              <a:buBlip>
                <a:blip r:embed="rId3"/>
              </a:buBlip>
            </a:pPr>
            <a:r>
              <a:rPr lang="en-US" altLang="ja-JP" sz="2400" dirty="0"/>
              <a:t>Ogata et al. (1996) proposed a logistic regression model to discriminate foreshocks from growing earthquake clusters.</a:t>
            </a:r>
          </a:p>
          <a:p>
            <a:pPr eaLnBrk="1" hangingPunct="1">
              <a:lnSpc>
                <a:spcPct val="120000"/>
              </a:lnSpc>
              <a:buFontTx/>
              <a:buBlip>
                <a:blip r:embed="rId3"/>
              </a:buBlip>
            </a:pPr>
            <a:r>
              <a:rPr lang="en-US" altLang="ja-JP" sz="2400" dirty="0"/>
              <a:t>Toward operational forecasting, we modified some aspects of the foreshock discrimination model proposed by Ogata et al. (1996). </a:t>
            </a:r>
            <a:r>
              <a:rPr lang="en-US" altLang="ja-JP" sz="2400" dirty="0" err="1"/>
              <a:t>Specificlly</a:t>
            </a:r>
            <a:r>
              <a:rPr lang="en-US" altLang="ja-JP" sz="2400" dirty="0"/>
              <a:t>, we set</a:t>
            </a:r>
          </a:p>
          <a:p>
            <a:pPr marL="914400" lvl="1" indent="-457200" eaLnBrk="1" hangingPunct="1">
              <a:lnSpc>
                <a:spcPct val="150000"/>
              </a:lnSpc>
              <a:buFontTx/>
              <a:buAutoNum type="arabicPeriod"/>
            </a:pPr>
            <a:r>
              <a:rPr lang="en-US" altLang="ja-JP" sz="2400" dirty="0"/>
              <a:t>Forecasting time horizon at 30 days from the last event,</a:t>
            </a:r>
          </a:p>
          <a:p>
            <a:pPr marL="914400" lvl="1" indent="-457200" eaLnBrk="1" hangingPunct="1">
              <a:lnSpc>
                <a:spcPct val="150000"/>
              </a:lnSpc>
              <a:buFontTx/>
              <a:buAutoNum type="arabicPeriod"/>
            </a:pPr>
            <a:r>
              <a:rPr lang="en-US" altLang="ja-JP" sz="2400" dirty="0"/>
              <a:t>Targets of forecast at events whose magnitudes are over the largest foreshock magnitude,</a:t>
            </a:r>
          </a:p>
          <a:p>
            <a:pPr marL="914400" lvl="1" indent="-457200" eaLnBrk="1" hangingPunct="1">
              <a:lnSpc>
                <a:spcPct val="150000"/>
              </a:lnSpc>
              <a:buFontTx/>
              <a:buAutoNum type="arabicPeriod"/>
            </a:pPr>
            <a:r>
              <a:rPr lang="en-US" altLang="ja-JP" sz="2400" dirty="0"/>
              <a:t>Evaluating probability for magnitudes of target events.</a:t>
            </a:r>
          </a:p>
        </p:txBody>
      </p:sp>
      <p:sp>
        <p:nvSpPr>
          <p:cNvPr id="63491" name="スライド番号プレースホルダー 1031">
            <a:extLst>
              <a:ext uri="{FF2B5EF4-FFF2-40B4-BE49-F238E27FC236}">
                <a16:creationId xmlns:a16="http://schemas.microsoft.com/office/drawing/2014/main" id="{E8921FFC-AE8D-4250-8602-8433FB7EF4D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F5F5D6A-0F22-458D-ACCB-A79DA3CD2E14}" type="slidenum">
              <a:rPr lang="ja-JP" altLang="en-US" sz="1400" smtClean="0">
                <a:solidFill>
                  <a:srgbClr val="000000"/>
                </a:solidFill>
              </a:rPr>
              <a:pPr>
                <a:spcBef>
                  <a:spcPct val="0"/>
                </a:spcBef>
                <a:buFontTx/>
                <a:buNone/>
              </a:pPr>
              <a:t>4</a:t>
            </a:fld>
            <a:endParaRPr lang="ja-JP" altLang="en-US" sz="1400">
              <a:solidFill>
                <a:srgbClr val="000000"/>
              </a:solidFill>
            </a:endParaRPr>
          </a:p>
        </p:txBody>
      </p:sp>
      <p:sp>
        <p:nvSpPr>
          <p:cNvPr id="87" name="Rectangle 1">
            <a:extLst>
              <a:ext uri="{FF2B5EF4-FFF2-40B4-BE49-F238E27FC236}">
                <a16:creationId xmlns:a16="http://schemas.microsoft.com/office/drawing/2014/main" id="{F112CFA1-4453-44A8-B0A4-81EF308EA4F5}"/>
              </a:ext>
            </a:extLst>
          </p:cNvPr>
          <p:cNvSpPr>
            <a:spLocks noGrp="1" noChangeArrowheads="1"/>
          </p:cNvSpPr>
          <p:nvPr>
            <p:ph type="title"/>
          </p:nvPr>
        </p:nvSpPr>
        <p:spPr>
          <a:xfrm>
            <a:off x="533400" y="0"/>
            <a:ext cx="8070850"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Introduction</a:t>
            </a:r>
          </a:p>
        </p:txBody>
      </p:sp>
    </p:spTree>
    <p:extLst>
      <p:ext uri="{BB962C8B-B14F-4D97-AF65-F5344CB8AC3E}">
        <p14:creationId xmlns:p14="http://schemas.microsoft.com/office/powerpoint/2010/main" val="2857405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7563E573-22B6-4D5F-8F4A-5A813B8A6F68}"/>
              </a:ext>
            </a:extLst>
          </p:cNvPr>
          <p:cNvPicPr>
            <a:picLocks noChangeAspect="1"/>
          </p:cNvPicPr>
          <p:nvPr/>
        </p:nvPicPr>
        <p:blipFill rotWithShape="1">
          <a:blip r:embed="rId3"/>
          <a:srcRect l="26070" r="50000" b="5562"/>
          <a:stretch/>
        </p:blipFill>
        <p:spPr>
          <a:xfrm>
            <a:off x="3191341" y="3927267"/>
            <a:ext cx="2188143" cy="2429704"/>
          </a:xfrm>
          <a:prstGeom prst="rect">
            <a:avLst/>
          </a:prstGeom>
        </p:spPr>
      </p:pic>
      <p:pic>
        <p:nvPicPr>
          <p:cNvPr id="23" name="図 22">
            <a:extLst>
              <a:ext uri="{FF2B5EF4-FFF2-40B4-BE49-F238E27FC236}">
                <a16:creationId xmlns:a16="http://schemas.microsoft.com/office/drawing/2014/main" id="{2FE138EB-8B26-4DFF-BAB1-6AD23B5F143D}"/>
              </a:ext>
            </a:extLst>
          </p:cNvPr>
          <p:cNvPicPr>
            <a:picLocks noChangeAspect="1"/>
          </p:cNvPicPr>
          <p:nvPr/>
        </p:nvPicPr>
        <p:blipFill rotWithShape="1">
          <a:blip r:embed="rId3"/>
          <a:srcRect l="51118" r="24652" b="4259"/>
          <a:stretch/>
        </p:blipFill>
        <p:spPr>
          <a:xfrm>
            <a:off x="5952660" y="3925345"/>
            <a:ext cx="2215608" cy="2463221"/>
          </a:xfrm>
          <a:prstGeom prst="rect">
            <a:avLst/>
          </a:prstGeom>
        </p:spPr>
      </p:pic>
      <p:sp>
        <p:nvSpPr>
          <p:cNvPr id="7171" name="コンテンツ プレースホルダ 2">
            <a:extLst>
              <a:ext uri="{FF2B5EF4-FFF2-40B4-BE49-F238E27FC236}">
                <a16:creationId xmlns:a16="http://schemas.microsoft.com/office/drawing/2014/main" id="{3DCEEDEB-F225-4D79-BB4D-4D1EF26AA529}"/>
              </a:ext>
            </a:extLst>
          </p:cNvPr>
          <p:cNvSpPr>
            <a:spLocks noGrp="1"/>
          </p:cNvSpPr>
          <p:nvPr>
            <p:ph idx="1"/>
          </p:nvPr>
        </p:nvSpPr>
        <p:spPr>
          <a:xfrm>
            <a:off x="228600" y="914400"/>
            <a:ext cx="8880475" cy="1989137"/>
          </a:xfrm>
        </p:spPr>
        <p:txBody>
          <a:bodyPr/>
          <a:lstStyle/>
          <a:p>
            <a:pPr eaLnBrk="1" hangingPunct="1">
              <a:lnSpc>
                <a:spcPct val="120000"/>
              </a:lnSpc>
              <a:spcBef>
                <a:spcPts val="1800"/>
              </a:spcBef>
              <a:buFontTx/>
              <a:buBlip>
                <a:blip r:embed="rId4"/>
              </a:buBlip>
              <a:defRPr/>
            </a:pPr>
            <a:r>
              <a:rPr lang="en-US" altLang="ja-JP" sz="2400" dirty="0"/>
              <a:t>If we add the mean distance D in a cluster to the feature set, AIC of the model and predictive performance for validation dataset get worse.</a:t>
            </a:r>
          </a:p>
          <a:p>
            <a:pPr eaLnBrk="1" hangingPunct="1">
              <a:lnSpc>
                <a:spcPct val="120000"/>
              </a:lnSpc>
              <a:spcBef>
                <a:spcPts val="1800"/>
              </a:spcBef>
              <a:buFontTx/>
              <a:buBlip>
                <a:blip r:embed="rId4"/>
              </a:buBlip>
              <a:defRPr/>
            </a:pPr>
            <a:r>
              <a:rPr lang="en-US" altLang="ja-JP" sz="2400" dirty="0"/>
              <a:t>Within the same </a:t>
            </a:r>
            <a:r>
              <a:rPr lang="en-US" altLang="ja-JP" sz="2400" i="1" dirty="0">
                <a:latin typeface="Times New Roman" panose="02020603050405020304" pitchFamily="18" charset="0"/>
                <a:cs typeface="Times New Roman" panose="02020603050405020304" pitchFamily="18" charset="0"/>
              </a:rPr>
              <a:t>M</a:t>
            </a:r>
            <a:r>
              <a:rPr lang="en-US" altLang="ja-JP" sz="2400" baseline="-25000" dirty="0">
                <a:latin typeface="Times New Roman" panose="02020603050405020304" pitchFamily="18" charset="0"/>
                <a:cs typeface="Times New Roman" panose="02020603050405020304" pitchFamily="18" charset="0"/>
              </a:rPr>
              <a:t>1 </a:t>
            </a:r>
            <a:r>
              <a:rPr lang="en-US" altLang="ja-JP" sz="2400" dirty="0"/>
              <a:t>, log odds ratio is not so different among mean distance </a:t>
            </a:r>
            <a:r>
              <a:rPr lang="en-US" altLang="ja-JP" sz="2400" i="1" dirty="0">
                <a:latin typeface="Times New Roman" panose="02020603050405020304" pitchFamily="18" charset="0"/>
                <a:cs typeface="Times New Roman" panose="02020603050405020304" pitchFamily="18" charset="0"/>
              </a:rPr>
              <a:t>D</a:t>
            </a:r>
            <a:r>
              <a:rPr lang="en-US" altLang="ja-JP" sz="2400" baseline="-25000" dirty="0">
                <a:latin typeface="Times New Roman" panose="02020603050405020304" pitchFamily="18" charset="0"/>
                <a:cs typeface="Times New Roman" panose="02020603050405020304" pitchFamily="18" charset="0"/>
              </a:rPr>
              <a:t> </a:t>
            </a:r>
            <a:r>
              <a:rPr lang="en-US" altLang="ja-JP" sz="2400" dirty="0"/>
              <a:t>. </a:t>
            </a:r>
          </a:p>
        </p:txBody>
      </p:sp>
      <p:sp>
        <p:nvSpPr>
          <p:cNvPr id="75779" name="スライド番号プレースホルダー 1031">
            <a:extLst>
              <a:ext uri="{FF2B5EF4-FFF2-40B4-BE49-F238E27FC236}">
                <a16:creationId xmlns:a16="http://schemas.microsoft.com/office/drawing/2014/main" id="{0B17E03E-E4D8-47DE-82A0-B3A64063E9EA}"/>
              </a:ext>
            </a:extLst>
          </p:cNvPr>
          <p:cNvSpPr>
            <a:spLocks noGrp="1" noChangeArrowheads="1"/>
          </p:cNvSpPr>
          <p:nvPr>
            <p:ph type="sldNum" sz="quarter" idx="12"/>
          </p:nvPr>
        </p:nvSpPr>
        <p:spPr>
          <a:xfrm>
            <a:off x="6997700" y="637063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4249ED0-5668-46CC-A83C-3F7CB421ADDD}" type="slidenum">
              <a:rPr lang="ja-JP" altLang="en-US" sz="1400" smtClean="0">
                <a:solidFill>
                  <a:srgbClr val="000000"/>
                </a:solidFill>
              </a:rPr>
              <a:pPr>
                <a:spcBef>
                  <a:spcPct val="0"/>
                </a:spcBef>
                <a:buFontTx/>
                <a:buNone/>
              </a:pPr>
              <a:t>40</a:t>
            </a:fld>
            <a:endParaRPr lang="ja-JP" altLang="en-US" sz="1400">
              <a:solidFill>
                <a:srgbClr val="000000"/>
              </a:solidFill>
            </a:endParaRPr>
          </a:p>
        </p:txBody>
      </p:sp>
      <p:sp>
        <p:nvSpPr>
          <p:cNvPr id="87" name="Rectangle 1">
            <a:extLst>
              <a:ext uri="{FF2B5EF4-FFF2-40B4-BE49-F238E27FC236}">
                <a16:creationId xmlns:a16="http://schemas.microsoft.com/office/drawing/2014/main" id="{0D23A840-C98F-45D5-B936-45C835192ADD}"/>
              </a:ext>
            </a:extLst>
          </p:cNvPr>
          <p:cNvSpPr>
            <a:spLocks noGrp="1" noChangeArrowheads="1"/>
          </p:cNvSpPr>
          <p:nvPr>
            <p:ph type="title"/>
          </p:nvPr>
        </p:nvSpPr>
        <p:spPr>
          <a:xfrm>
            <a:off x="376238" y="4763"/>
            <a:ext cx="8228012" cy="1062037"/>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4</a:t>
            </a:r>
            <a:r>
              <a:rPr lang="ja-JP" altLang="en-US" sz="2800" b="1" dirty="0">
                <a:solidFill>
                  <a:schemeClr val="accent2">
                    <a:lumMod val="75000"/>
                  </a:schemeClr>
                </a:solidFill>
              </a:rPr>
              <a:t>．</a:t>
            </a:r>
            <a:r>
              <a:rPr lang="en-US" altLang="ja-JP" sz="2800" b="1" dirty="0">
                <a:solidFill>
                  <a:schemeClr val="accent2">
                    <a:lumMod val="75000"/>
                  </a:schemeClr>
                </a:solidFill>
              </a:rPr>
              <a:t>Estimated Log Odds Ratio (not used)</a:t>
            </a:r>
          </a:p>
        </p:txBody>
      </p:sp>
      <p:pic>
        <p:nvPicPr>
          <p:cNvPr id="75784" name="図 8">
            <a:extLst>
              <a:ext uri="{FF2B5EF4-FFF2-40B4-BE49-F238E27FC236}">
                <a16:creationId xmlns:a16="http://schemas.microsoft.com/office/drawing/2014/main" id="{4BA06835-AED7-40D9-97E3-E16F926CD7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438" r="4754"/>
          <a:stretch/>
        </p:blipFill>
        <p:spPr bwMode="auto">
          <a:xfrm>
            <a:off x="8313234" y="3429001"/>
            <a:ext cx="533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正方形/長方形 13">
            <a:extLst>
              <a:ext uri="{FF2B5EF4-FFF2-40B4-BE49-F238E27FC236}">
                <a16:creationId xmlns:a16="http://schemas.microsoft.com/office/drawing/2014/main" id="{4B2E82FB-5A55-462A-A995-45DD53D40A9B}"/>
              </a:ext>
            </a:extLst>
          </p:cNvPr>
          <p:cNvSpPr>
            <a:spLocks noChangeArrowheads="1"/>
          </p:cNvSpPr>
          <p:nvPr/>
        </p:nvSpPr>
        <p:spPr bwMode="auto">
          <a:xfrm>
            <a:off x="1395413" y="642778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7" name="正方形/長方形 14">
            <a:extLst>
              <a:ext uri="{FF2B5EF4-FFF2-40B4-BE49-F238E27FC236}">
                <a16:creationId xmlns:a16="http://schemas.microsoft.com/office/drawing/2014/main" id="{CCFEC7AE-1B24-4805-BEDA-995578716980}"/>
              </a:ext>
            </a:extLst>
          </p:cNvPr>
          <p:cNvSpPr>
            <a:spLocks noChangeArrowheads="1"/>
          </p:cNvSpPr>
          <p:nvPr/>
        </p:nvSpPr>
        <p:spPr bwMode="auto">
          <a:xfrm>
            <a:off x="4119563" y="6442075"/>
            <a:ext cx="7858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88" name="正方形/長方形 15">
            <a:extLst>
              <a:ext uri="{FF2B5EF4-FFF2-40B4-BE49-F238E27FC236}">
                <a16:creationId xmlns:a16="http://schemas.microsoft.com/office/drawing/2014/main" id="{6DD1360C-ECD2-413F-9DE6-9F55C086E092}"/>
              </a:ext>
            </a:extLst>
          </p:cNvPr>
          <p:cNvSpPr>
            <a:spLocks noChangeArrowheads="1"/>
          </p:cNvSpPr>
          <p:nvPr/>
        </p:nvSpPr>
        <p:spPr bwMode="auto">
          <a:xfrm>
            <a:off x="6889750" y="6446838"/>
            <a:ext cx="787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0">
                <a:solidFill>
                  <a:srgbClr val="0000FF"/>
                </a:solidFill>
                <a:latin typeface="Times New Roman" panose="02020603050405020304" pitchFamily="18" charset="0"/>
              </a:rPr>
              <a:t> </a:t>
            </a:r>
            <a:r>
              <a:rPr lang="en-US" altLang="ja-JP" sz="2000" b="0" i="1">
                <a:solidFill>
                  <a:srgbClr val="0000FF"/>
                </a:solidFill>
                <a:latin typeface="Times New Roman" panose="02020603050405020304" pitchFamily="18" charset="0"/>
              </a:rPr>
              <a:t>M</a:t>
            </a:r>
            <a:r>
              <a:rPr lang="en-US" altLang="ja-JP" sz="2000" b="0" baseline="-25000">
                <a:solidFill>
                  <a:srgbClr val="0000FF"/>
                </a:solidFill>
                <a:latin typeface="Times New Roman" panose="02020603050405020304" pitchFamily="18" charset="0"/>
              </a:rPr>
              <a:t>1</a:t>
            </a:r>
            <a:endParaRPr lang="ja-JP" altLang="en-US" sz="2000" b="0">
              <a:solidFill>
                <a:srgbClr val="0000FF"/>
              </a:solidFill>
            </a:endParaRPr>
          </a:p>
        </p:txBody>
      </p:sp>
      <p:sp>
        <p:nvSpPr>
          <p:cNvPr id="75791" name="コンテンツ プレースホルダ 2">
            <a:extLst>
              <a:ext uri="{FF2B5EF4-FFF2-40B4-BE49-F238E27FC236}">
                <a16:creationId xmlns:a16="http://schemas.microsoft.com/office/drawing/2014/main" id="{D78C61C4-E45F-48CE-A53F-16434C75089B}"/>
              </a:ext>
            </a:extLst>
          </p:cNvPr>
          <p:cNvSpPr txBox="1">
            <a:spLocks/>
          </p:cNvSpPr>
          <p:nvPr/>
        </p:nvSpPr>
        <p:spPr bwMode="auto">
          <a:xfrm>
            <a:off x="631825" y="3502025"/>
            <a:ext cx="8207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b="0" i="1" dirty="0">
                <a:solidFill>
                  <a:srgbClr val="0000FF"/>
                </a:solidFill>
                <a:latin typeface="Times New Roman" panose="02020603050405020304" pitchFamily="18" charset="0"/>
              </a:rPr>
              <a:t> f</a:t>
            </a:r>
            <a:r>
              <a:rPr lang="en-US" altLang="ja-JP" sz="2400" b="0" baseline="-25000" dirty="0">
                <a:solidFill>
                  <a:srgbClr val="0000FF"/>
                </a:solidFill>
                <a:latin typeface="Times New Roman" panose="02020603050405020304" pitchFamily="18" charset="0"/>
              </a:rPr>
              <a:t>3</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=2,</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D</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3</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=4,</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D</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f</a:t>
            </a:r>
            <a:r>
              <a:rPr lang="en-US" altLang="ja-JP" sz="2400" b="0" baseline="-25000" dirty="0">
                <a:solidFill>
                  <a:srgbClr val="0000FF"/>
                </a:solidFill>
                <a:latin typeface="Times New Roman" panose="02020603050405020304" pitchFamily="18" charset="0"/>
              </a:rPr>
              <a:t>3</a:t>
            </a:r>
            <a:r>
              <a:rPr lang="en-US" altLang="ja-JP" sz="2400" b="0" dirty="0">
                <a:solidFill>
                  <a:srgbClr val="0000FF"/>
                </a:solidFill>
                <a:latin typeface="Times New Roman" panose="02020603050405020304" pitchFamily="18" charset="0"/>
              </a:rPr>
              <a:t>(</a:t>
            </a:r>
            <a:r>
              <a:rPr lang="en-US" altLang="ja-JP" sz="2400" b="0" i="1" dirty="0">
                <a:solidFill>
                  <a:srgbClr val="0000FF"/>
                </a:solidFill>
                <a:latin typeface="Times New Roman" panose="02020603050405020304" pitchFamily="18" charset="0"/>
              </a:rPr>
              <a:t>N</a:t>
            </a:r>
            <a:r>
              <a:rPr lang="en-US" altLang="ja-JP" sz="2400" b="0" dirty="0">
                <a:solidFill>
                  <a:srgbClr val="0000FF"/>
                </a:solidFill>
                <a:latin typeface="Times New Roman" panose="02020603050405020304" pitchFamily="18" charset="0"/>
              </a:rPr>
              <a:t>=8,</a:t>
            </a:r>
            <a:r>
              <a:rPr lang="ja-JP" altLang="en-US"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M</a:t>
            </a:r>
            <a:r>
              <a:rPr lang="en-US" altLang="ja-JP" sz="2400" b="0" baseline="-25000" dirty="0">
                <a:solidFill>
                  <a:srgbClr val="0000FF"/>
                </a:solidFill>
                <a:latin typeface="Times New Roman" panose="02020603050405020304" pitchFamily="18" charset="0"/>
              </a:rPr>
              <a:t>1</a:t>
            </a:r>
            <a:r>
              <a:rPr lang="en-US" altLang="ja-JP" sz="2400" b="0" dirty="0">
                <a:solidFill>
                  <a:srgbClr val="0000FF"/>
                </a:solidFill>
                <a:latin typeface="Times New Roman" panose="02020603050405020304" pitchFamily="18" charset="0"/>
              </a:rPr>
              <a:t>, </a:t>
            </a:r>
            <a:r>
              <a:rPr lang="en-US" altLang="ja-JP" sz="2400" b="0" i="1" dirty="0">
                <a:solidFill>
                  <a:srgbClr val="0000FF"/>
                </a:solidFill>
                <a:latin typeface="Times New Roman" panose="02020603050405020304" pitchFamily="18" charset="0"/>
              </a:rPr>
              <a:t>D</a:t>
            </a:r>
            <a:r>
              <a:rPr lang="en-US" altLang="ja-JP" sz="2400" b="0" dirty="0">
                <a:solidFill>
                  <a:srgbClr val="0000FF"/>
                </a:solidFill>
                <a:latin typeface="Times New Roman" panose="02020603050405020304" pitchFamily="18" charset="0"/>
              </a:rPr>
              <a:t>)</a:t>
            </a:r>
            <a:endParaRPr lang="en-US" altLang="ja-JP" sz="1000" b="0" dirty="0">
              <a:solidFill>
                <a:srgbClr val="0000FF"/>
              </a:solidFill>
            </a:endParaRPr>
          </a:p>
        </p:txBody>
      </p:sp>
      <p:sp>
        <p:nvSpPr>
          <p:cNvPr id="22" name="正方形/長方形 21">
            <a:extLst>
              <a:ext uri="{FF2B5EF4-FFF2-40B4-BE49-F238E27FC236}">
                <a16:creationId xmlns:a16="http://schemas.microsoft.com/office/drawing/2014/main" id="{2633AEBD-7961-47DD-A796-7C4735FFA7C0}"/>
              </a:ext>
            </a:extLst>
          </p:cNvPr>
          <p:cNvSpPr/>
          <p:nvPr/>
        </p:nvSpPr>
        <p:spPr>
          <a:xfrm rot="16200000">
            <a:off x="7998230" y="4918045"/>
            <a:ext cx="1883686" cy="400110"/>
          </a:xfrm>
          <a:prstGeom prst="rect">
            <a:avLst/>
          </a:prstGeom>
        </p:spPr>
        <p:txBody>
          <a:bodyPr wrap="square">
            <a:spAutoFit/>
          </a:bodyPr>
          <a:lstStyle/>
          <a:p>
            <a:r>
              <a:rPr lang="en-US" altLang="ja-JP" sz="2000" b="0" dirty="0">
                <a:solidFill>
                  <a:srgbClr val="3333FF"/>
                </a:solidFill>
                <a:latin typeface="Times New Roman" panose="02020603050405020304" pitchFamily="18" charset="0"/>
                <a:cs typeface="Times New Roman" panose="02020603050405020304" pitchFamily="18" charset="0"/>
              </a:rPr>
              <a:t>log</a:t>
            </a:r>
            <a:r>
              <a:rPr lang="en-US" altLang="ja-JP" sz="2000" b="0" i="1" baseline="-25000" dirty="0">
                <a:solidFill>
                  <a:srgbClr val="3333FF"/>
                </a:solidFill>
                <a:latin typeface="Times New Roman" panose="02020603050405020304" pitchFamily="18" charset="0"/>
                <a:cs typeface="Times New Roman" panose="02020603050405020304" pitchFamily="18" charset="0"/>
              </a:rPr>
              <a:t>e</a:t>
            </a:r>
            <a:r>
              <a:rPr lang="en-US" altLang="ja-JP" sz="2000" b="0" dirty="0">
                <a:solidFill>
                  <a:srgbClr val="3333FF"/>
                </a:solidFill>
                <a:cs typeface="Arial" panose="020B0604020202020204" pitchFamily="34" charset="0"/>
              </a:rPr>
              <a:t> odds ratio</a:t>
            </a:r>
            <a:endParaRPr lang="ja-JP" altLang="en-US" sz="2000" b="0" dirty="0">
              <a:solidFill>
                <a:srgbClr val="3333FF"/>
              </a:solidFill>
            </a:endParaRPr>
          </a:p>
        </p:txBody>
      </p:sp>
      <p:sp>
        <p:nvSpPr>
          <p:cNvPr id="21" name="正方形/長方形 16">
            <a:extLst>
              <a:ext uri="{FF2B5EF4-FFF2-40B4-BE49-F238E27FC236}">
                <a16:creationId xmlns:a16="http://schemas.microsoft.com/office/drawing/2014/main" id="{B4C3CD55-38D3-4CF4-AE49-63E62A429E54}"/>
              </a:ext>
            </a:extLst>
          </p:cNvPr>
          <p:cNvSpPr>
            <a:spLocks noChangeArrowheads="1"/>
          </p:cNvSpPr>
          <p:nvPr/>
        </p:nvSpPr>
        <p:spPr bwMode="auto">
          <a:xfrm rot="-5400000">
            <a:off x="-313010" y="4957862"/>
            <a:ext cx="930275"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D </a:t>
            </a:r>
            <a:r>
              <a:rPr lang="en-US" altLang="ja-JP" sz="2000" b="0" dirty="0">
                <a:solidFill>
                  <a:srgbClr val="0000FF"/>
                </a:solidFill>
                <a:latin typeface="Times New Roman" panose="02020603050405020304" pitchFamily="18" charset="0"/>
              </a:rPr>
              <a:t>(km)</a:t>
            </a:r>
            <a:endParaRPr lang="ja-JP" altLang="en-US" sz="2000" b="0" dirty="0">
              <a:solidFill>
                <a:srgbClr val="0000FF"/>
              </a:solidFill>
            </a:endParaRPr>
          </a:p>
        </p:txBody>
      </p:sp>
      <p:sp>
        <p:nvSpPr>
          <p:cNvPr id="25" name="正方形/長方形 16">
            <a:extLst>
              <a:ext uri="{FF2B5EF4-FFF2-40B4-BE49-F238E27FC236}">
                <a16:creationId xmlns:a16="http://schemas.microsoft.com/office/drawing/2014/main" id="{F718B7B0-0B19-4F66-9509-4C60786FA4AA}"/>
              </a:ext>
            </a:extLst>
          </p:cNvPr>
          <p:cNvSpPr>
            <a:spLocks noChangeArrowheads="1"/>
          </p:cNvSpPr>
          <p:nvPr/>
        </p:nvSpPr>
        <p:spPr bwMode="auto">
          <a:xfrm rot="-5400000">
            <a:off x="2399139" y="4951916"/>
            <a:ext cx="9302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D </a:t>
            </a:r>
            <a:r>
              <a:rPr lang="en-US" altLang="ja-JP" sz="2000" b="0" dirty="0">
                <a:solidFill>
                  <a:srgbClr val="0000FF"/>
                </a:solidFill>
                <a:latin typeface="Times New Roman" panose="02020603050405020304" pitchFamily="18" charset="0"/>
              </a:rPr>
              <a:t>(km)</a:t>
            </a:r>
            <a:endParaRPr lang="ja-JP" altLang="en-US" sz="2000" b="0" dirty="0">
              <a:solidFill>
                <a:srgbClr val="0000FF"/>
              </a:solidFill>
            </a:endParaRPr>
          </a:p>
        </p:txBody>
      </p:sp>
      <p:sp>
        <p:nvSpPr>
          <p:cNvPr id="33" name="正方形/長方形 16">
            <a:extLst>
              <a:ext uri="{FF2B5EF4-FFF2-40B4-BE49-F238E27FC236}">
                <a16:creationId xmlns:a16="http://schemas.microsoft.com/office/drawing/2014/main" id="{C5F508B5-1A54-4A14-A63F-467E5AD044D1}"/>
              </a:ext>
            </a:extLst>
          </p:cNvPr>
          <p:cNvSpPr>
            <a:spLocks noChangeArrowheads="1"/>
          </p:cNvSpPr>
          <p:nvPr/>
        </p:nvSpPr>
        <p:spPr bwMode="auto">
          <a:xfrm rot="-5400000">
            <a:off x="5186943" y="4951916"/>
            <a:ext cx="9302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0" dirty="0">
                <a:solidFill>
                  <a:srgbClr val="0000FF"/>
                </a:solidFill>
                <a:latin typeface="Times New Roman" panose="02020603050405020304" pitchFamily="18" charset="0"/>
              </a:rPr>
              <a:t> </a:t>
            </a:r>
            <a:r>
              <a:rPr lang="en-US" altLang="ja-JP" sz="2000" b="0" i="1" dirty="0">
                <a:solidFill>
                  <a:srgbClr val="0000FF"/>
                </a:solidFill>
                <a:latin typeface="Times New Roman" panose="02020603050405020304" pitchFamily="18" charset="0"/>
              </a:rPr>
              <a:t>D </a:t>
            </a:r>
            <a:r>
              <a:rPr lang="en-US" altLang="ja-JP" sz="2000" b="0" dirty="0">
                <a:solidFill>
                  <a:srgbClr val="0000FF"/>
                </a:solidFill>
                <a:latin typeface="Times New Roman" panose="02020603050405020304" pitchFamily="18" charset="0"/>
              </a:rPr>
              <a:t>(km)</a:t>
            </a:r>
            <a:endParaRPr lang="ja-JP" altLang="en-US" sz="2000" b="0" dirty="0">
              <a:solidFill>
                <a:srgbClr val="0000FF"/>
              </a:solidFill>
            </a:endParaRPr>
          </a:p>
        </p:txBody>
      </p:sp>
      <p:pic>
        <p:nvPicPr>
          <p:cNvPr id="2" name="図 1">
            <a:extLst>
              <a:ext uri="{FF2B5EF4-FFF2-40B4-BE49-F238E27FC236}">
                <a16:creationId xmlns:a16="http://schemas.microsoft.com/office/drawing/2014/main" id="{3E82FADB-3286-48AB-991D-DBE3F8D0CF0A}"/>
              </a:ext>
            </a:extLst>
          </p:cNvPr>
          <p:cNvPicPr>
            <a:picLocks noChangeAspect="1"/>
          </p:cNvPicPr>
          <p:nvPr/>
        </p:nvPicPr>
        <p:blipFill rotWithShape="1">
          <a:blip r:embed="rId3"/>
          <a:srcRect l="952" r="75000" b="4865"/>
          <a:stretch/>
        </p:blipFill>
        <p:spPr>
          <a:xfrm>
            <a:off x="460275" y="3901539"/>
            <a:ext cx="2198895" cy="2447643"/>
          </a:xfrm>
          <a:prstGeom prst="rect">
            <a:avLst/>
          </a:prstGeom>
        </p:spPr>
      </p:pic>
    </p:spTree>
    <p:extLst>
      <p:ext uri="{BB962C8B-B14F-4D97-AF65-F5344CB8AC3E}">
        <p14:creationId xmlns:p14="http://schemas.microsoft.com/office/powerpoint/2010/main" val="4159011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コンテンツ プレースホルダ 2">
            <a:extLst>
              <a:ext uri="{FF2B5EF4-FFF2-40B4-BE49-F238E27FC236}">
                <a16:creationId xmlns:a16="http://schemas.microsoft.com/office/drawing/2014/main" id="{BBC955BF-EA6B-4304-BCE0-81AF38211578}"/>
              </a:ext>
            </a:extLst>
          </p:cNvPr>
          <p:cNvSpPr>
            <a:spLocks noGrp="1" noChangeArrowheads="1"/>
          </p:cNvSpPr>
          <p:nvPr>
            <p:ph idx="1"/>
          </p:nvPr>
        </p:nvSpPr>
        <p:spPr>
          <a:xfrm>
            <a:off x="107950" y="676275"/>
            <a:ext cx="9072563" cy="2447925"/>
          </a:xfrm>
        </p:spPr>
        <p:txBody>
          <a:bodyPr/>
          <a:lstStyle/>
          <a:p>
            <a:pPr eaLnBrk="1" hangingPunct="1">
              <a:lnSpc>
                <a:spcPct val="110000"/>
              </a:lnSpc>
              <a:buFontTx/>
              <a:buBlip>
                <a:blip r:embed="rId3"/>
              </a:buBlip>
            </a:pPr>
            <a:r>
              <a:rPr lang="en-US" altLang="ja-JP" sz="2400" dirty="0"/>
              <a:t>We applied the model estimated from training dataset observed during 1926-1999 to validation dataset observed during 2000-October 5th 2019.</a:t>
            </a:r>
          </a:p>
          <a:p>
            <a:pPr eaLnBrk="1" hangingPunct="1">
              <a:lnSpc>
                <a:spcPct val="110000"/>
              </a:lnSpc>
              <a:buFontTx/>
              <a:buBlip>
                <a:blip r:embed="rId3"/>
              </a:buBlip>
            </a:pPr>
            <a:r>
              <a:rPr lang="en-US" altLang="ja-JP" sz="2400" dirty="0"/>
              <a:t>The evaluated foreshock probabilities are approximately consistent with the actual portion of foreshocks in the validation dataset.</a:t>
            </a:r>
            <a:endParaRPr lang="en-US" altLang="ja-JP" sz="2000" dirty="0"/>
          </a:p>
        </p:txBody>
      </p:sp>
      <p:sp>
        <p:nvSpPr>
          <p:cNvPr id="79875" name="スライド番号プレースホルダー 1031">
            <a:extLst>
              <a:ext uri="{FF2B5EF4-FFF2-40B4-BE49-F238E27FC236}">
                <a16:creationId xmlns:a16="http://schemas.microsoft.com/office/drawing/2014/main" id="{2E7E2112-49B4-42B9-B6C0-4B139F7C320B}"/>
              </a:ext>
            </a:extLst>
          </p:cNvPr>
          <p:cNvSpPr>
            <a:spLocks noGrp="1" noChangeArrowheads="1"/>
          </p:cNvSpPr>
          <p:nvPr>
            <p:ph type="sldNum" sz="quarter" idx="12"/>
          </p:nvPr>
        </p:nvSpPr>
        <p:spPr>
          <a:xfrm>
            <a:off x="65532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615CD73-B376-4054-8666-FEC1EFBE1D77}" type="slidenum">
              <a:rPr lang="ja-JP" altLang="en-US" sz="1400" smtClean="0">
                <a:solidFill>
                  <a:srgbClr val="000000"/>
                </a:solidFill>
              </a:rPr>
              <a:pPr>
                <a:spcBef>
                  <a:spcPct val="0"/>
                </a:spcBef>
                <a:buFontTx/>
                <a:buNone/>
              </a:pPr>
              <a:t>41</a:t>
            </a:fld>
            <a:endParaRPr lang="ja-JP" altLang="en-US" sz="1400" dirty="0">
              <a:solidFill>
                <a:srgbClr val="000000"/>
              </a:solidFill>
            </a:endParaRPr>
          </a:p>
        </p:txBody>
      </p:sp>
      <p:sp>
        <p:nvSpPr>
          <p:cNvPr id="87" name="Rectangle 1">
            <a:extLst>
              <a:ext uri="{FF2B5EF4-FFF2-40B4-BE49-F238E27FC236}">
                <a16:creationId xmlns:a16="http://schemas.microsoft.com/office/drawing/2014/main" id="{F275B232-590F-45CA-8F38-BB3E973A8E0E}"/>
              </a:ext>
            </a:extLst>
          </p:cNvPr>
          <p:cNvSpPr>
            <a:spLocks noGrp="1" noChangeArrowheads="1"/>
          </p:cNvSpPr>
          <p:nvPr>
            <p:ph type="title"/>
          </p:nvPr>
        </p:nvSpPr>
        <p:spPr>
          <a:xfrm>
            <a:off x="231775" y="-100013"/>
            <a:ext cx="8228013"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Step 5</a:t>
            </a:r>
            <a:r>
              <a:rPr lang="ja-JP" altLang="en-US" sz="2800" b="1" dirty="0" err="1">
                <a:solidFill>
                  <a:schemeClr val="accent2">
                    <a:lumMod val="75000"/>
                  </a:schemeClr>
                </a:solidFill>
              </a:rPr>
              <a:t>．</a:t>
            </a:r>
            <a:r>
              <a:rPr lang="en-US" altLang="ja-JP" sz="2800" b="1" dirty="0">
                <a:solidFill>
                  <a:schemeClr val="accent2">
                    <a:lumMod val="75000"/>
                  </a:schemeClr>
                </a:solidFill>
              </a:rPr>
              <a:t>Validation of Predictive Performance</a:t>
            </a:r>
          </a:p>
        </p:txBody>
      </p:sp>
      <p:pic>
        <p:nvPicPr>
          <p:cNvPr id="4" name="図 3">
            <a:extLst>
              <a:ext uri="{FF2B5EF4-FFF2-40B4-BE49-F238E27FC236}">
                <a16:creationId xmlns:a16="http://schemas.microsoft.com/office/drawing/2014/main" id="{CAACB425-32CA-448D-B3E6-6642D1C6A6BA}"/>
              </a:ext>
            </a:extLst>
          </p:cNvPr>
          <p:cNvPicPr>
            <a:picLocks noChangeAspect="1"/>
          </p:cNvPicPr>
          <p:nvPr/>
        </p:nvPicPr>
        <p:blipFill>
          <a:blip r:embed="rId4"/>
          <a:stretch>
            <a:fillRect/>
          </a:stretch>
        </p:blipFill>
        <p:spPr>
          <a:xfrm>
            <a:off x="210789" y="3419475"/>
            <a:ext cx="8780811" cy="2905125"/>
          </a:xfrm>
          <a:prstGeom prst="rect">
            <a:avLst/>
          </a:prstGeom>
        </p:spPr>
      </p:pic>
    </p:spTree>
    <p:extLst>
      <p:ext uri="{BB962C8B-B14F-4D97-AF65-F5344CB8AC3E}">
        <p14:creationId xmlns:p14="http://schemas.microsoft.com/office/powerpoint/2010/main" val="2455057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1031">
            <a:extLst>
              <a:ext uri="{FF2B5EF4-FFF2-40B4-BE49-F238E27FC236}">
                <a16:creationId xmlns:a16="http://schemas.microsoft.com/office/drawing/2014/main" id="{F7F64C92-D080-4E26-862A-E988EA64E5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D2E9464-24E6-42A2-8A1E-6F59B45C85B3}" type="slidenum">
              <a:rPr lang="ja-JP" altLang="en-US" sz="1400" smtClean="0">
                <a:solidFill>
                  <a:srgbClr val="000000"/>
                </a:solidFill>
              </a:rPr>
              <a:pPr>
                <a:spcBef>
                  <a:spcPct val="0"/>
                </a:spcBef>
                <a:buFontTx/>
                <a:buNone/>
              </a:pPr>
              <a:t>42</a:t>
            </a:fld>
            <a:endParaRPr lang="ja-JP" altLang="en-US" sz="1400">
              <a:solidFill>
                <a:srgbClr val="000000"/>
              </a:solidFill>
            </a:endParaRPr>
          </a:p>
        </p:txBody>
      </p:sp>
      <p:sp>
        <p:nvSpPr>
          <p:cNvPr id="87" name="Rectangle 1">
            <a:extLst>
              <a:ext uri="{FF2B5EF4-FFF2-40B4-BE49-F238E27FC236}">
                <a16:creationId xmlns:a16="http://schemas.microsoft.com/office/drawing/2014/main" id="{9EF4E6B4-92CF-431E-BC7A-7FBF8D194ECF}"/>
              </a:ext>
            </a:extLst>
          </p:cNvPr>
          <p:cNvSpPr>
            <a:spLocks noGrp="1" noChangeArrowheads="1"/>
          </p:cNvSpPr>
          <p:nvPr>
            <p:ph type="title"/>
          </p:nvPr>
        </p:nvSpPr>
        <p:spPr>
          <a:xfrm>
            <a:off x="-106363" y="-85725"/>
            <a:ext cx="9323388"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2800" b="1" dirty="0">
                <a:solidFill>
                  <a:schemeClr val="accent2">
                    <a:lumMod val="75000"/>
                  </a:schemeClr>
                </a:solidFill>
              </a:rPr>
              <a:t>How soon the target events occur?</a:t>
            </a:r>
          </a:p>
        </p:txBody>
      </p:sp>
      <p:sp>
        <p:nvSpPr>
          <p:cNvPr id="69636" name="コンテンツ プレースホルダ 2">
            <a:extLst>
              <a:ext uri="{FF2B5EF4-FFF2-40B4-BE49-F238E27FC236}">
                <a16:creationId xmlns:a16="http://schemas.microsoft.com/office/drawing/2014/main" id="{9B6A3C76-9B8C-4282-9611-EAD0A88D6DCA}"/>
              </a:ext>
            </a:extLst>
          </p:cNvPr>
          <p:cNvSpPr>
            <a:spLocks noGrp="1" noChangeArrowheads="1"/>
          </p:cNvSpPr>
          <p:nvPr>
            <p:ph idx="1"/>
          </p:nvPr>
        </p:nvSpPr>
        <p:spPr>
          <a:xfrm>
            <a:off x="481012" y="882650"/>
            <a:ext cx="8434388" cy="946150"/>
          </a:xfrm>
        </p:spPr>
        <p:txBody>
          <a:bodyPr/>
          <a:lstStyle/>
          <a:p>
            <a:pPr eaLnBrk="1" hangingPunct="1">
              <a:lnSpc>
                <a:spcPct val="120000"/>
              </a:lnSpc>
              <a:buFontTx/>
              <a:buBlip>
                <a:blip r:embed="rId3"/>
              </a:buBlip>
            </a:pPr>
            <a:r>
              <a:rPr lang="en-US" altLang="ja-JP" sz="2400" dirty="0"/>
              <a:t>About a half of target events occur within 5 days from foreshock occurrences.</a:t>
            </a:r>
          </a:p>
        </p:txBody>
      </p:sp>
      <p:sp>
        <p:nvSpPr>
          <p:cNvPr id="6" name="正方形/長方形 5">
            <a:extLst>
              <a:ext uri="{FF2B5EF4-FFF2-40B4-BE49-F238E27FC236}">
                <a16:creationId xmlns:a16="http://schemas.microsoft.com/office/drawing/2014/main" id="{48A5AC6B-D633-43E4-87E1-3AE23F2F298E}"/>
              </a:ext>
            </a:extLst>
          </p:cNvPr>
          <p:cNvSpPr/>
          <p:nvPr/>
        </p:nvSpPr>
        <p:spPr>
          <a:xfrm>
            <a:off x="1295400" y="6305490"/>
            <a:ext cx="6781800" cy="400110"/>
          </a:xfrm>
          <a:prstGeom prst="rect">
            <a:avLst/>
          </a:prstGeom>
          <a:solidFill>
            <a:schemeClr val="bg1"/>
          </a:solidFill>
        </p:spPr>
        <p:txBody>
          <a:bodyPr wrap="square">
            <a:spAutoFit/>
          </a:bodyPr>
          <a:lstStyle/>
          <a:p>
            <a:r>
              <a:rPr lang="en-US" altLang="ja-JP" sz="2000" b="0" dirty="0">
                <a:solidFill>
                  <a:schemeClr val="tx1"/>
                </a:solidFill>
                <a:cs typeface="Arial" panose="020B0604020202020204" pitchFamily="34" charset="0"/>
              </a:rPr>
              <a:t>Time interval between foreshock and target event (days)</a:t>
            </a:r>
            <a:endParaRPr lang="ja-JP" altLang="en-US" sz="2000" b="0" dirty="0">
              <a:solidFill>
                <a:schemeClr val="tx1"/>
              </a:solidFill>
            </a:endParaRPr>
          </a:p>
        </p:txBody>
      </p:sp>
      <p:sp>
        <p:nvSpPr>
          <p:cNvPr id="12" name="正方形/長方形 11">
            <a:extLst>
              <a:ext uri="{FF2B5EF4-FFF2-40B4-BE49-F238E27FC236}">
                <a16:creationId xmlns:a16="http://schemas.microsoft.com/office/drawing/2014/main" id="{D25C31EA-F164-416C-A576-852B38BB05E2}"/>
              </a:ext>
            </a:extLst>
          </p:cNvPr>
          <p:cNvSpPr/>
          <p:nvPr/>
        </p:nvSpPr>
        <p:spPr>
          <a:xfrm rot="16200000">
            <a:off x="240475" y="3440876"/>
            <a:ext cx="2776538" cy="400110"/>
          </a:xfrm>
          <a:prstGeom prst="rect">
            <a:avLst/>
          </a:prstGeom>
          <a:solidFill>
            <a:schemeClr val="bg1"/>
          </a:solidFill>
        </p:spPr>
        <p:txBody>
          <a:bodyPr wrap="square">
            <a:spAutoFit/>
          </a:bodyPr>
          <a:lstStyle/>
          <a:p>
            <a:r>
              <a:rPr lang="en-US" altLang="ja-JP" sz="2000" b="0" dirty="0">
                <a:solidFill>
                  <a:schemeClr val="tx1"/>
                </a:solidFill>
                <a:cs typeface="Arial" panose="020B0604020202020204" pitchFamily="34" charset="0"/>
              </a:rPr>
              <a:t>Cumulative portion</a:t>
            </a:r>
            <a:endParaRPr lang="ja-JP" altLang="en-US" sz="2000" b="0" dirty="0">
              <a:solidFill>
                <a:schemeClr val="tx1"/>
              </a:solidFill>
            </a:endParaRPr>
          </a:p>
        </p:txBody>
      </p:sp>
      <p:pic>
        <p:nvPicPr>
          <p:cNvPr id="3" name="図 2">
            <a:extLst>
              <a:ext uri="{FF2B5EF4-FFF2-40B4-BE49-F238E27FC236}">
                <a16:creationId xmlns:a16="http://schemas.microsoft.com/office/drawing/2014/main" id="{1B055D13-EB42-4544-91DF-A89B5001A11E}"/>
              </a:ext>
            </a:extLst>
          </p:cNvPr>
          <p:cNvPicPr>
            <a:picLocks noChangeAspect="1"/>
          </p:cNvPicPr>
          <p:nvPr/>
        </p:nvPicPr>
        <p:blipFill rotWithShape="1">
          <a:blip r:embed="rId4"/>
          <a:srcRect l="5953" t="10159" r="3572" b="8272"/>
          <a:stretch/>
        </p:blipFill>
        <p:spPr>
          <a:xfrm>
            <a:off x="1949853" y="1887081"/>
            <a:ext cx="4908147" cy="4418409"/>
          </a:xfrm>
          <a:prstGeom prst="rect">
            <a:avLst/>
          </a:prstGeom>
        </p:spPr>
      </p:pic>
    </p:spTree>
    <p:extLst>
      <p:ext uri="{BB962C8B-B14F-4D97-AF65-F5344CB8AC3E}">
        <p14:creationId xmlns:p14="http://schemas.microsoft.com/office/powerpoint/2010/main" val="168529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コンテンツ プレースホルダ 2">
            <a:extLst>
              <a:ext uri="{FF2B5EF4-FFF2-40B4-BE49-F238E27FC236}">
                <a16:creationId xmlns:a16="http://schemas.microsoft.com/office/drawing/2014/main" id="{531C326B-0DE8-4570-9DBB-5EB627FE88C0}"/>
              </a:ext>
            </a:extLst>
          </p:cNvPr>
          <p:cNvSpPr>
            <a:spLocks noGrp="1" noChangeArrowheads="1"/>
          </p:cNvSpPr>
          <p:nvPr>
            <p:ph idx="1"/>
          </p:nvPr>
        </p:nvSpPr>
        <p:spPr>
          <a:xfrm>
            <a:off x="107950" y="1052513"/>
            <a:ext cx="8891588" cy="5395912"/>
          </a:xfrm>
        </p:spPr>
        <p:txBody>
          <a:bodyPr/>
          <a:lstStyle/>
          <a:p>
            <a:pPr eaLnBrk="1" hangingPunct="1">
              <a:lnSpc>
                <a:spcPct val="120000"/>
              </a:lnSpc>
              <a:buFontTx/>
              <a:buBlip>
                <a:blip r:embed="rId3"/>
              </a:buBlip>
            </a:pPr>
            <a:r>
              <a:rPr lang="en-US" altLang="ja-JP" sz="2400" dirty="0"/>
              <a:t>We proposed cluster-based foreshock discrimination models using information of magnitudes, space, and time in seismic clusters. </a:t>
            </a:r>
          </a:p>
          <a:p>
            <a:pPr eaLnBrk="1" hangingPunct="1">
              <a:lnSpc>
                <a:spcPct val="120000"/>
              </a:lnSpc>
              <a:buFontTx/>
              <a:buBlip>
                <a:blip r:embed="rId3"/>
              </a:buBlip>
            </a:pPr>
            <a:r>
              <a:rPr lang="en-US" altLang="ja-JP" sz="2400" dirty="0"/>
              <a:t>Our models can provide real-time forecast of larger earthquake for 30/50 days from the latest event in each cluster.</a:t>
            </a:r>
          </a:p>
          <a:p>
            <a:pPr eaLnBrk="1" hangingPunct="1">
              <a:lnSpc>
                <a:spcPct val="120000"/>
              </a:lnSpc>
              <a:buFontTx/>
              <a:buBlip>
                <a:blip r:embed="rId3"/>
              </a:buBlip>
            </a:pPr>
            <a:r>
              <a:rPr lang="en-US" altLang="ja-JP" sz="2400" dirty="0"/>
              <a:t>The actual portion of foreshocks was consistent with the evaluated foreshock probabilities in validation datasets.</a:t>
            </a:r>
          </a:p>
          <a:p>
            <a:pPr eaLnBrk="1" hangingPunct="1">
              <a:lnSpc>
                <a:spcPct val="120000"/>
              </a:lnSpc>
              <a:buFontTx/>
              <a:buBlip>
                <a:blip r:embed="rId3"/>
              </a:buBlip>
            </a:pPr>
            <a:r>
              <a:rPr lang="en-US" altLang="ja-JP" sz="2400" dirty="0"/>
              <a:t>We will try to develop an ensemble model of our forecasts with aftershock forecasts given by e.g. ETAS models and submit that model to prospective earthquake forecasting tests (CSEP Japan Testing Center).</a:t>
            </a:r>
          </a:p>
        </p:txBody>
      </p:sp>
      <p:sp>
        <p:nvSpPr>
          <p:cNvPr id="86019" name="スライド番号プレースホルダー 1031">
            <a:extLst>
              <a:ext uri="{FF2B5EF4-FFF2-40B4-BE49-F238E27FC236}">
                <a16:creationId xmlns:a16="http://schemas.microsoft.com/office/drawing/2014/main" id="{19C76AE1-55C6-42D3-A7F3-FE8C9B2D5C6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1F02C81-2644-4880-B5FD-7C2D6EAA9C1D}" type="slidenum">
              <a:rPr lang="ja-JP" altLang="en-US" sz="1400" smtClean="0">
                <a:solidFill>
                  <a:srgbClr val="000000"/>
                </a:solidFill>
              </a:rPr>
              <a:pPr>
                <a:spcBef>
                  <a:spcPct val="0"/>
                </a:spcBef>
                <a:buFontTx/>
                <a:buNone/>
              </a:pPr>
              <a:t>43</a:t>
            </a:fld>
            <a:endParaRPr lang="ja-JP" altLang="en-US" sz="1400">
              <a:solidFill>
                <a:srgbClr val="000000"/>
              </a:solidFill>
            </a:endParaRPr>
          </a:p>
        </p:txBody>
      </p:sp>
      <p:sp>
        <p:nvSpPr>
          <p:cNvPr id="87" name="Rectangle 1">
            <a:extLst>
              <a:ext uri="{FF2B5EF4-FFF2-40B4-BE49-F238E27FC236}">
                <a16:creationId xmlns:a16="http://schemas.microsoft.com/office/drawing/2014/main" id="{4EDAD397-F7AC-4FD2-AAB9-99BBF171A91C}"/>
              </a:ext>
            </a:extLst>
          </p:cNvPr>
          <p:cNvSpPr>
            <a:spLocks noGrp="1" noChangeArrowheads="1"/>
          </p:cNvSpPr>
          <p:nvPr>
            <p:ph type="title"/>
          </p:nvPr>
        </p:nvSpPr>
        <p:spPr>
          <a:xfrm>
            <a:off x="376238" y="-9525"/>
            <a:ext cx="8228012"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Summary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5">
            <a:extLst>
              <a:ext uri="{FF2B5EF4-FFF2-40B4-BE49-F238E27FC236}">
                <a16:creationId xmlns:a16="http://schemas.microsoft.com/office/drawing/2014/main" id="{03ACB514-FA40-4F5D-BDD8-2C1AB37584F1}"/>
              </a:ext>
            </a:extLst>
          </p:cNvPr>
          <p:cNvSpPr txBox="1">
            <a:spLocks noChangeArrowheads="1"/>
          </p:cNvSpPr>
          <p:nvPr/>
        </p:nvSpPr>
        <p:spPr bwMode="auto">
          <a:xfrm>
            <a:off x="8713788" y="-1524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bg1"/>
                </a:solidFill>
              </a:rPr>
              <a:t>7</a:t>
            </a:r>
          </a:p>
        </p:txBody>
      </p:sp>
      <p:pic>
        <p:nvPicPr>
          <p:cNvPr id="88067" name="Picture 3" descr="catfish_angry">
            <a:extLst>
              <a:ext uri="{FF2B5EF4-FFF2-40B4-BE49-F238E27FC236}">
                <a16:creationId xmlns:a16="http://schemas.microsoft.com/office/drawing/2014/main" id="{78F5EB8D-6F9C-4EF9-8D1A-172DEC756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789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テキスト ボックス 4">
            <a:extLst>
              <a:ext uri="{FF2B5EF4-FFF2-40B4-BE49-F238E27FC236}">
                <a16:creationId xmlns:a16="http://schemas.microsoft.com/office/drawing/2014/main" id="{C74B243F-6E82-4A41-8549-D891894B4BE7}"/>
              </a:ext>
            </a:extLst>
          </p:cNvPr>
          <p:cNvSpPr txBox="1">
            <a:spLocks noChangeArrowheads="1"/>
          </p:cNvSpPr>
          <p:nvPr/>
        </p:nvSpPr>
        <p:spPr bwMode="auto">
          <a:xfrm>
            <a:off x="1219200" y="304800"/>
            <a:ext cx="2338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b="0">
                <a:solidFill>
                  <a:srgbClr val="FF6600"/>
                </a:solidFill>
              </a:rPr>
              <a:t>Thank you</a:t>
            </a:r>
            <a:endParaRPr lang="ja-JP" altLang="en-US" sz="3600" b="0">
              <a:solidFill>
                <a:srgbClr val="FF66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番号プレースホルダー 1031">
            <a:extLst>
              <a:ext uri="{FF2B5EF4-FFF2-40B4-BE49-F238E27FC236}">
                <a16:creationId xmlns:a16="http://schemas.microsoft.com/office/drawing/2014/main" id="{7D076563-541F-4298-A082-42AC7FB94CB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0884524-5EE5-48E4-8B7A-216C1E55E26D}" type="slidenum">
              <a:rPr lang="ja-JP" altLang="en-US" sz="1400" smtClean="0">
                <a:solidFill>
                  <a:srgbClr val="000000"/>
                </a:solidFill>
              </a:rPr>
              <a:pPr>
                <a:spcBef>
                  <a:spcPct val="0"/>
                </a:spcBef>
                <a:buFontTx/>
                <a:buNone/>
              </a:pPr>
              <a:t>5</a:t>
            </a:fld>
            <a:endParaRPr lang="ja-JP" altLang="en-US" sz="1400">
              <a:solidFill>
                <a:srgbClr val="000000"/>
              </a:solidFill>
            </a:endParaRPr>
          </a:p>
        </p:txBody>
      </p:sp>
      <p:sp>
        <p:nvSpPr>
          <p:cNvPr id="87" name="Rectangle 1">
            <a:extLst>
              <a:ext uri="{FF2B5EF4-FFF2-40B4-BE49-F238E27FC236}">
                <a16:creationId xmlns:a16="http://schemas.microsoft.com/office/drawing/2014/main" id="{B2713518-CBDD-475E-8B4C-8553E9C905E8}"/>
              </a:ext>
            </a:extLst>
          </p:cNvPr>
          <p:cNvSpPr>
            <a:spLocks noGrp="1" noChangeArrowheads="1"/>
          </p:cNvSpPr>
          <p:nvPr>
            <p:ph type="title"/>
          </p:nvPr>
        </p:nvSpPr>
        <p:spPr>
          <a:xfrm>
            <a:off x="231775" y="-9525"/>
            <a:ext cx="8228013"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Contents</a:t>
            </a:r>
          </a:p>
        </p:txBody>
      </p:sp>
      <p:sp>
        <p:nvSpPr>
          <p:cNvPr id="67588" name="コンテンツ プレースホルダ 2">
            <a:extLst>
              <a:ext uri="{FF2B5EF4-FFF2-40B4-BE49-F238E27FC236}">
                <a16:creationId xmlns:a16="http://schemas.microsoft.com/office/drawing/2014/main" id="{158D8668-BEEF-40C3-B394-3BE68A6C93CA}"/>
              </a:ext>
            </a:extLst>
          </p:cNvPr>
          <p:cNvSpPr>
            <a:spLocks noGrp="1" noChangeArrowheads="1"/>
          </p:cNvSpPr>
          <p:nvPr>
            <p:ph idx="1"/>
          </p:nvPr>
        </p:nvSpPr>
        <p:spPr>
          <a:xfrm>
            <a:off x="323850" y="1065213"/>
            <a:ext cx="8588375" cy="4725987"/>
          </a:xfrm>
        </p:spPr>
        <p:txBody>
          <a:bodyPr/>
          <a:lstStyle/>
          <a:p>
            <a:pPr eaLnBrk="1" hangingPunct="1">
              <a:lnSpc>
                <a:spcPct val="120000"/>
              </a:lnSpc>
              <a:buFontTx/>
              <a:buBlip>
                <a:blip r:embed="rId3"/>
              </a:buBlip>
            </a:pPr>
            <a:r>
              <a:rPr lang="en-US" altLang="ja-JP" sz="2400" dirty="0"/>
              <a:t>We analyzed two earthquake catalogues:</a:t>
            </a:r>
          </a:p>
          <a:p>
            <a:pPr marL="914400" lvl="1" indent="-457200" eaLnBrk="1" hangingPunct="1">
              <a:lnSpc>
                <a:spcPct val="150000"/>
              </a:lnSpc>
              <a:buFontTx/>
              <a:buAutoNum type="arabicPeriod"/>
            </a:pPr>
            <a:r>
              <a:rPr lang="en-US" altLang="ja-JP" sz="2400" dirty="0">
                <a:solidFill>
                  <a:srgbClr val="3333FF"/>
                </a:solidFill>
              </a:rPr>
              <a:t>Japan Meteorological Agency (JMA) catalogue of Magnitude 4+ observed from 1926 to 1999 in the region E128–148</a:t>
            </a:r>
            <a:r>
              <a:rPr lang="en-US" altLang="ja-JP" sz="2400" dirty="0">
                <a:solidFill>
                  <a:srgbClr val="3333FF"/>
                </a:solidFill>
                <a:latin typeface="Times New Roman" panose="02020603050405020304" pitchFamily="18" charset="0"/>
                <a:cs typeface="Times New Roman" panose="02020603050405020304" pitchFamily="18" charset="0"/>
              </a:rPr>
              <a:t>°</a:t>
            </a:r>
            <a:r>
              <a:rPr lang="en-US" altLang="ja-JP" sz="2400" dirty="0">
                <a:solidFill>
                  <a:srgbClr val="3333FF"/>
                </a:solidFill>
              </a:rPr>
              <a:t>, N30–46°at a depth shallower than 100 km.</a:t>
            </a:r>
          </a:p>
          <a:p>
            <a:pPr marL="914400" lvl="1" indent="-457200" eaLnBrk="1" hangingPunct="1">
              <a:lnSpc>
                <a:spcPct val="150000"/>
              </a:lnSpc>
              <a:buFontTx/>
              <a:buAutoNum type="arabicPeriod"/>
            </a:pPr>
            <a:r>
              <a:rPr lang="en-US" altLang="ja-JP" sz="2400" dirty="0"/>
              <a:t>International Seismological Centre (ISC) catalogue of Magnitude 4.7+ observed from 1960 to 1999 in all over the world at a depth shallower than 100 km. </a:t>
            </a:r>
          </a:p>
        </p:txBody>
      </p:sp>
    </p:spTree>
    <p:extLst>
      <p:ext uri="{BB962C8B-B14F-4D97-AF65-F5344CB8AC3E}">
        <p14:creationId xmlns:p14="http://schemas.microsoft.com/office/powerpoint/2010/main" val="422673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図 2">
            <a:extLst>
              <a:ext uri="{FF2B5EF4-FFF2-40B4-BE49-F238E27FC236}">
                <a16:creationId xmlns:a16="http://schemas.microsoft.com/office/drawing/2014/main" id="{A87FE2B2-9515-46B7-9C22-D914E2C78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219200"/>
            <a:ext cx="84074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スライド番号プレースホルダー 1031">
            <a:extLst>
              <a:ext uri="{FF2B5EF4-FFF2-40B4-BE49-F238E27FC236}">
                <a16:creationId xmlns:a16="http://schemas.microsoft.com/office/drawing/2014/main" id="{1B822B81-1699-46D9-B551-2C76F8A06A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0D68485-9F5B-48D6-88A0-1640D43758A5}" type="slidenum">
              <a:rPr lang="ja-JP" altLang="en-US" sz="1400" smtClean="0">
                <a:solidFill>
                  <a:srgbClr val="000000"/>
                </a:solidFill>
              </a:rPr>
              <a:pPr>
                <a:spcBef>
                  <a:spcPct val="0"/>
                </a:spcBef>
                <a:buFontTx/>
                <a:buNone/>
              </a:pPr>
              <a:t>6</a:t>
            </a:fld>
            <a:endParaRPr lang="ja-JP" altLang="en-US" sz="1400">
              <a:solidFill>
                <a:srgbClr val="000000"/>
              </a:solidFill>
            </a:endParaRPr>
          </a:p>
        </p:txBody>
      </p:sp>
      <p:sp>
        <p:nvSpPr>
          <p:cNvPr id="87" name="Rectangle 1">
            <a:extLst>
              <a:ext uri="{FF2B5EF4-FFF2-40B4-BE49-F238E27FC236}">
                <a16:creationId xmlns:a16="http://schemas.microsoft.com/office/drawing/2014/main" id="{F7C9E337-E6DE-4D94-9977-3B577DBDC223}"/>
              </a:ext>
            </a:extLst>
          </p:cNvPr>
          <p:cNvSpPr>
            <a:spLocks noGrp="1" noChangeArrowheads="1"/>
          </p:cNvSpPr>
          <p:nvPr>
            <p:ph type="title"/>
          </p:nvPr>
        </p:nvSpPr>
        <p:spPr>
          <a:xfrm>
            <a:off x="231775" y="61913"/>
            <a:ext cx="8228013" cy="1063625"/>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Cluster-based Foreshock Discrimination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スライド番号プレースホルダー 1031"/>
          <p:cNvSpPr>
            <a:spLocks noGrp="1"/>
          </p:cNvSpPr>
          <p:nvPr>
            <p:ph type="sldNum" sz="quarter" idx="12"/>
          </p:nvPr>
        </p:nvSpPr>
        <p:spPr/>
        <p:txBody>
          <a:bodyPr/>
          <a:lstStyle/>
          <a:p>
            <a:pPr>
              <a:defRPr/>
            </a:pPr>
            <a:fld id="{F9874B1D-3BCF-41E6-BFCA-23F693810493}" type="slidenum">
              <a:rPr lang="ja-JP" altLang="en-US"/>
              <a:pPr>
                <a:defRPr/>
              </a:pPr>
              <a:t>7</a:t>
            </a:fld>
            <a:endParaRPr lang="ja-JP" altLang="en-US" dirty="0"/>
          </a:p>
        </p:txBody>
      </p:sp>
      <p:sp>
        <p:nvSpPr>
          <p:cNvPr id="87" name="Rectangle 1"/>
          <p:cNvSpPr>
            <a:spLocks noGrp="1" noChangeArrowheads="1"/>
          </p:cNvSpPr>
          <p:nvPr>
            <p:ph type="title"/>
          </p:nvPr>
        </p:nvSpPr>
        <p:spPr>
          <a:xfrm>
            <a:off x="231775" y="-9525"/>
            <a:ext cx="8228013"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ja-JP" sz="3200" b="1" dirty="0">
                <a:solidFill>
                  <a:schemeClr val="accent2">
                    <a:lumMod val="75000"/>
                  </a:schemeClr>
                </a:solidFill>
              </a:rPr>
              <a:t>Step 1. Seismicity Clustering</a:t>
            </a:r>
          </a:p>
        </p:txBody>
      </p:sp>
      <p:sp>
        <p:nvSpPr>
          <p:cNvPr id="42" name="コンテンツ プレースホルダ 2"/>
          <p:cNvSpPr>
            <a:spLocks noGrp="1"/>
          </p:cNvSpPr>
          <p:nvPr>
            <p:ph idx="1"/>
          </p:nvPr>
        </p:nvSpPr>
        <p:spPr>
          <a:xfrm>
            <a:off x="179511" y="1124744"/>
            <a:ext cx="8929563" cy="5544616"/>
          </a:xfrm>
        </p:spPr>
        <p:txBody>
          <a:bodyPr/>
          <a:lstStyle/>
          <a:p>
            <a:pPr eaLnBrk="1" hangingPunct="1">
              <a:lnSpc>
                <a:spcPct val="120000"/>
              </a:lnSpc>
              <a:buBlip>
                <a:blip r:embed="rId3"/>
              </a:buBlip>
            </a:pPr>
            <a:r>
              <a:rPr lang="en-US" altLang="ja-JP" sz="2400" dirty="0"/>
              <a:t>Clustering is necessary to define foreshocks to be discriminated.</a:t>
            </a:r>
          </a:p>
          <a:p>
            <a:pPr eaLnBrk="1" hangingPunct="1">
              <a:lnSpc>
                <a:spcPct val="120000"/>
              </a:lnSpc>
              <a:buBlip>
                <a:blip r:embed="rId3"/>
              </a:buBlip>
            </a:pPr>
            <a:r>
              <a:rPr lang="en-US" altLang="ja-JP" sz="2400" dirty="0"/>
              <a:t>Many algorithms:</a:t>
            </a:r>
          </a:p>
          <a:p>
            <a:pPr lvl="1" eaLnBrk="1" hangingPunct="1">
              <a:lnSpc>
                <a:spcPct val="120000"/>
              </a:lnSpc>
              <a:buClr>
                <a:srgbClr val="0000FF"/>
              </a:buClr>
              <a:buFont typeface="Arial" panose="020B0604020202020204" pitchFamily="34" charset="0"/>
              <a:buChar char="•"/>
            </a:pPr>
            <a:r>
              <a:rPr lang="en-US" altLang="ja-JP" sz="2400" dirty="0"/>
              <a:t>Window methods </a:t>
            </a:r>
            <a:r>
              <a:rPr lang="en-US" altLang="ja-JP" sz="2000" dirty="0"/>
              <a:t>(Gardner &amp; </a:t>
            </a:r>
            <a:r>
              <a:rPr lang="en-US" altLang="ja-JP" sz="2000" dirty="0" err="1"/>
              <a:t>Knopoff</a:t>
            </a:r>
            <a:r>
              <a:rPr lang="en-US" altLang="ja-JP" sz="2000" dirty="0"/>
              <a:t>, 1972)</a:t>
            </a:r>
          </a:p>
          <a:p>
            <a:pPr lvl="1" eaLnBrk="1" hangingPunct="1">
              <a:lnSpc>
                <a:spcPct val="120000"/>
              </a:lnSpc>
              <a:buClr>
                <a:srgbClr val="0000FF"/>
              </a:buClr>
              <a:buFont typeface="Arial" panose="020B0604020202020204" pitchFamily="34" charset="0"/>
              <a:buChar char="•"/>
            </a:pPr>
            <a:r>
              <a:rPr lang="en-US" altLang="ja-JP" sz="2400" dirty="0"/>
              <a:t>Link methods </a:t>
            </a:r>
            <a:r>
              <a:rPr lang="en-US" altLang="ja-JP" sz="1800" dirty="0"/>
              <a:t>(</a:t>
            </a:r>
            <a:r>
              <a:rPr lang="en-US" altLang="ja-JP" sz="1800" dirty="0" err="1"/>
              <a:t>Reasenberg</a:t>
            </a:r>
            <a:r>
              <a:rPr lang="en-US" altLang="ja-JP" sz="1800" dirty="0"/>
              <a:t>, 1985; </a:t>
            </a:r>
            <a:r>
              <a:rPr lang="en-US" altLang="ja-JP" sz="1800" dirty="0" err="1"/>
              <a:t>Frohlich</a:t>
            </a:r>
            <a:r>
              <a:rPr lang="en-US" altLang="ja-JP" sz="1800" dirty="0"/>
              <a:t> &amp; Davis, 1990; </a:t>
            </a:r>
            <a:r>
              <a:rPr lang="en-US" altLang="ja-JP" sz="1800" dirty="0" err="1"/>
              <a:t>Zaliapin</a:t>
            </a:r>
            <a:r>
              <a:rPr lang="en-US" altLang="ja-JP" sz="1800" dirty="0"/>
              <a:t> et al., 2008)</a:t>
            </a:r>
            <a:endParaRPr lang="en-US" altLang="ja-JP" sz="2400" dirty="0"/>
          </a:p>
          <a:p>
            <a:pPr lvl="1" eaLnBrk="1" hangingPunct="1">
              <a:lnSpc>
                <a:spcPct val="120000"/>
              </a:lnSpc>
              <a:buClr>
                <a:srgbClr val="0000FF"/>
              </a:buClr>
              <a:buFont typeface="Arial" panose="020B0604020202020204" pitchFamily="34" charset="0"/>
              <a:buChar char="•"/>
            </a:pPr>
            <a:r>
              <a:rPr lang="en-US" altLang="ja-JP" sz="2400" dirty="0"/>
              <a:t>Stochastic methods </a:t>
            </a:r>
            <a:r>
              <a:rPr lang="en-US" altLang="ja-JP" sz="2000" dirty="0"/>
              <a:t>(Zhuang et al., 2002; Marsan &amp; </a:t>
            </a:r>
            <a:r>
              <a:rPr lang="en-US" altLang="ja-JP" sz="2000" dirty="0" err="1"/>
              <a:t>Lengline</a:t>
            </a:r>
            <a:r>
              <a:rPr lang="en-US" altLang="ja-JP" sz="2000" dirty="0"/>
              <a:t>, 2010)</a:t>
            </a:r>
          </a:p>
          <a:p>
            <a:pPr eaLnBrk="1" hangingPunct="1">
              <a:lnSpc>
                <a:spcPct val="120000"/>
              </a:lnSpc>
              <a:buBlip>
                <a:blip r:embed="rId3"/>
              </a:buBlip>
            </a:pPr>
            <a:r>
              <a:rPr lang="en-US" altLang="ja-JP" sz="2400" dirty="0"/>
              <a:t>Clusters should be recognized before mainshocks to be forecasted (window methods are not applicable).</a:t>
            </a:r>
          </a:p>
          <a:p>
            <a:pPr eaLnBrk="1" hangingPunct="1">
              <a:lnSpc>
                <a:spcPct val="120000"/>
              </a:lnSpc>
              <a:buBlip>
                <a:blip r:embed="rId3"/>
              </a:buBlip>
            </a:pPr>
            <a:r>
              <a:rPr lang="en-US" altLang="ja-JP" sz="2400" dirty="0"/>
              <a:t>Once clusters are constructed, foreshocks can be defined.</a:t>
            </a:r>
          </a:p>
        </p:txBody>
      </p:sp>
    </p:spTree>
    <p:extLst>
      <p:ext uri="{BB962C8B-B14F-4D97-AF65-F5344CB8AC3E}">
        <p14:creationId xmlns:p14="http://schemas.microsoft.com/office/powerpoint/2010/main" val="3027232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番号プレースホルダー 1031">
            <a:extLst>
              <a:ext uri="{FF2B5EF4-FFF2-40B4-BE49-F238E27FC236}">
                <a16:creationId xmlns:a16="http://schemas.microsoft.com/office/drawing/2014/main" id="{7D076563-541F-4298-A082-42AC7FB94CB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0884524-5EE5-48E4-8B7A-216C1E55E26D}" type="slidenum">
              <a:rPr lang="ja-JP" altLang="en-US" sz="1400" smtClean="0">
                <a:solidFill>
                  <a:srgbClr val="000000"/>
                </a:solidFill>
              </a:rPr>
              <a:pPr>
                <a:spcBef>
                  <a:spcPct val="0"/>
                </a:spcBef>
                <a:buFontTx/>
                <a:buNone/>
              </a:pPr>
              <a:t>8</a:t>
            </a:fld>
            <a:endParaRPr lang="ja-JP" altLang="en-US" sz="1400">
              <a:solidFill>
                <a:srgbClr val="000000"/>
              </a:solidFill>
            </a:endParaRPr>
          </a:p>
        </p:txBody>
      </p:sp>
      <p:sp>
        <p:nvSpPr>
          <p:cNvPr id="87" name="Rectangle 1">
            <a:extLst>
              <a:ext uri="{FF2B5EF4-FFF2-40B4-BE49-F238E27FC236}">
                <a16:creationId xmlns:a16="http://schemas.microsoft.com/office/drawing/2014/main" id="{B2713518-CBDD-475E-8B4C-8553E9C905E8}"/>
              </a:ext>
            </a:extLst>
          </p:cNvPr>
          <p:cNvSpPr>
            <a:spLocks noGrp="1" noChangeArrowheads="1"/>
          </p:cNvSpPr>
          <p:nvPr>
            <p:ph type="title"/>
          </p:nvPr>
        </p:nvSpPr>
        <p:spPr>
          <a:xfrm>
            <a:off x="231775" y="-9525"/>
            <a:ext cx="8228013"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Step 1</a:t>
            </a:r>
            <a:r>
              <a:rPr lang="ja-JP" altLang="en-US" sz="3200" b="1" dirty="0" err="1">
                <a:solidFill>
                  <a:schemeClr val="accent2">
                    <a:lumMod val="75000"/>
                  </a:schemeClr>
                </a:solidFill>
              </a:rPr>
              <a:t>．</a:t>
            </a:r>
            <a:r>
              <a:rPr lang="en-US" altLang="ja-JP" sz="3200" b="1" dirty="0">
                <a:solidFill>
                  <a:schemeClr val="accent2">
                    <a:lumMod val="75000"/>
                  </a:schemeClr>
                </a:solidFill>
              </a:rPr>
              <a:t>Seismicity Clustering</a:t>
            </a:r>
          </a:p>
        </p:txBody>
      </p:sp>
      <p:sp>
        <p:nvSpPr>
          <p:cNvPr id="67588" name="コンテンツ プレースホルダ 2">
            <a:extLst>
              <a:ext uri="{FF2B5EF4-FFF2-40B4-BE49-F238E27FC236}">
                <a16:creationId xmlns:a16="http://schemas.microsoft.com/office/drawing/2014/main" id="{158D8668-BEEF-40C3-B394-3BE68A6C93CA}"/>
              </a:ext>
            </a:extLst>
          </p:cNvPr>
          <p:cNvSpPr>
            <a:spLocks noGrp="1" noChangeArrowheads="1"/>
          </p:cNvSpPr>
          <p:nvPr>
            <p:ph idx="1"/>
          </p:nvPr>
        </p:nvSpPr>
        <p:spPr>
          <a:xfrm>
            <a:off x="323850" y="836613"/>
            <a:ext cx="8588375" cy="946150"/>
          </a:xfrm>
        </p:spPr>
        <p:txBody>
          <a:bodyPr/>
          <a:lstStyle/>
          <a:p>
            <a:pPr eaLnBrk="1" hangingPunct="1">
              <a:lnSpc>
                <a:spcPct val="120000"/>
              </a:lnSpc>
              <a:buFontTx/>
              <a:buBlip>
                <a:blip r:embed="rId3"/>
              </a:buBlip>
            </a:pPr>
            <a:r>
              <a:rPr lang="en-US" altLang="ja-JP" sz="2400" dirty="0"/>
              <a:t>First, we construct seismic clusters from JMA catalog by single-link method by Frohlich &amp; Davis (1990) which connects pairs of earthquakes within certain space-time distance.</a:t>
            </a:r>
          </a:p>
          <a:p>
            <a:pPr eaLnBrk="1" hangingPunct="1">
              <a:lnSpc>
                <a:spcPct val="120000"/>
              </a:lnSpc>
              <a:buFontTx/>
              <a:buBlip>
                <a:blip r:embed="rId3"/>
              </a:buBlip>
            </a:pPr>
            <a:endParaRPr lang="en-US" altLang="ja-JP" sz="2400" dirty="0"/>
          </a:p>
          <a:p>
            <a:pPr eaLnBrk="1" hangingPunct="1">
              <a:lnSpc>
                <a:spcPct val="120000"/>
              </a:lnSpc>
              <a:buFontTx/>
              <a:buBlip>
                <a:blip r:embed="rId3"/>
              </a:buBlip>
            </a:pPr>
            <a:endParaRPr lang="en-US" altLang="ja-JP" sz="2400" dirty="0"/>
          </a:p>
          <a:p>
            <a:pPr eaLnBrk="1" hangingPunct="1">
              <a:lnSpc>
                <a:spcPct val="120000"/>
              </a:lnSpc>
              <a:buFontTx/>
              <a:buBlip>
                <a:blip r:embed="rId3"/>
              </a:buBlip>
            </a:pPr>
            <a:endParaRPr lang="en-US" altLang="ja-JP" sz="2400" dirty="0"/>
          </a:p>
          <a:p>
            <a:pPr eaLnBrk="1" hangingPunct="1">
              <a:lnSpc>
                <a:spcPct val="120000"/>
              </a:lnSpc>
              <a:buFontTx/>
              <a:buBlip>
                <a:blip r:embed="rId3"/>
              </a:buBlip>
            </a:pPr>
            <a:endParaRPr lang="en-US" altLang="ja-JP" sz="2400" dirty="0"/>
          </a:p>
          <a:p>
            <a:pPr eaLnBrk="1" hangingPunct="1">
              <a:lnSpc>
                <a:spcPct val="120000"/>
              </a:lnSpc>
              <a:buFontTx/>
              <a:buBlip>
                <a:blip r:embed="rId3"/>
              </a:buBlip>
            </a:pPr>
            <a:endParaRPr lang="en-US" altLang="ja-JP" sz="2400" dirty="0"/>
          </a:p>
          <a:p>
            <a:pPr eaLnBrk="1" hangingPunct="1">
              <a:lnSpc>
                <a:spcPct val="120000"/>
              </a:lnSpc>
              <a:buFontTx/>
              <a:buBlip>
                <a:blip r:embed="rId3"/>
              </a:buBlip>
            </a:pPr>
            <a:endParaRPr lang="en-US" altLang="ja-JP" sz="2400" dirty="0"/>
          </a:p>
          <a:p>
            <a:pPr eaLnBrk="1" hangingPunct="1">
              <a:lnSpc>
                <a:spcPct val="120000"/>
              </a:lnSpc>
              <a:buFontTx/>
              <a:buBlip>
                <a:blip r:embed="rId3"/>
              </a:buBlip>
            </a:pPr>
            <a:r>
              <a:rPr lang="en-US" altLang="ja-JP" sz="2400" dirty="0"/>
              <a:t>The</a:t>
            </a:r>
            <a:r>
              <a:rPr lang="ja-JP" altLang="en-US" sz="2400" dirty="0"/>
              <a:t> </a:t>
            </a:r>
            <a:r>
              <a:rPr lang="en-US" altLang="ja-JP" sz="2400" dirty="0"/>
              <a:t>threshold of link is determined to obtain</a:t>
            </a:r>
            <a:r>
              <a:rPr lang="en-US" altLang="ja-JP" sz="2400" dirty="0">
                <a:latin typeface="Arial" panose="020B0604020202020204" pitchFamily="34" charset="0"/>
              </a:rPr>
              <a:t> clusters consistent with other methods by Ogata et al. (1995).</a:t>
            </a:r>
            <a:endParaRPr lang="en-US" altLang="ja-JP" sz="2400" dirty="0"/>
          </a:p>
        </p:txBody>
      </p:sp>
      <p:pic>
        <p:nvPicPr>
          <p:cNvPr id="67589" name="図 2">
            <a:extLst>
              <a:ext uri="{FF2B5EF4-FFF2-40B4-BE49-F238E27FC236}">
                <a16:creationId xmlns:a16="http://schemas.microsoft.com/office/drawing/2014/main" id="{82136CE5-61DC-4DB4-988C-D31F1410E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7" y="3200400"/>
            <a:ext cx="649446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図 1">
            <a:extLst>
              <a:ext uri="{FF2B5EF4-FFF2-40B4-BE49-F238E27FC236}">
                <a16:creationId xmlns:a16="http://schemas.microsoft.com/office/drawing/2014/main" id="{6F10C87C-BB9A-4F95-B3AF-6E78BB0BD8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83876"/>
          <a:stretch>
            <a:fillRect/>
          </a:stretch>
        </p:blipFill>
        <p:spPr bwMode="auto">
          <a:xfrm>
            <a:off x="850900" y="2743200"/>
            <a:ext cx="86931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04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1031">
            <a:extLst>
              <a:ext uri="{FF2B5EF4-FFF2-40B4-BE49-F238E27FC236}">
                <a16:creationId xmlns:a16="http://schemas.microsoft.com/office/drawing/2014/main" id="{F7F64C92-D080-4E26-862A-E988EA64E5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D2E9464-24E6-42A2-8A1E-6F59B45C85B3}" type="slidenum">
              <a:rPr lang="ja-JP" altLang="en-US" sz="1400" smtClean="0">
                <a:solidFill>
                  <a:srgbClr val="000000"/>
                </a:solidFill>
              </a:rPr>
              <a:pPr>
                <a:spcBef>
                  <a:spcPct val="0"/>
                </a:spcBef>
                <a:buFontTx/>
                <a:buNone/>
              </a:pPr>
              <a:t>9</a:t>
            </a:fld>
            <a:endParaRPr lang="ja-JP" altLang="en-US" sz="1400">
              <a:solidFill>
                <a:srgbClr val="000000"/>
              </a:solidFill>
            </a:endParaRPr>
          </a:p>
        </p:txBody>
      </p:sp>
      <p:sp>
        <p:nvSpPr>
          <p:cNvPr id="87" name="Rectangle 1">
            <a:extLst>
              <a:ext uri="{FF2B5EF4-FFF2-40B4-BE49-F238E27FC236}">
                <a16:creationId xmlns:a16="http://schemas.microsoft.com/office/drawing/2014/main" id="{9EF4E6B4-92CF-431E-BC7A-7FBF8D194ECF}"/>
              </a:ext>
            </a:extLst>
          </p:cNvPr>
          <p:cNvSpPr>
            <a:spLocks noGrp="1" noChangeArrowheads="1"/>
          </p:cNvSpPr>
          <p:nvPr>
            <p:ph type="title"/>
          </p:nvPr>
        </p:nvSpPr>
        <p:spPr>
          <a:xfrm>
            <a:off x="-106363" y="-85725"/>
            <a:ext cx="9323388" cy="1062038"/>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b="1" dirty="0">
                <a:solidFill>
                  <a:schemeClr val="accent2">
                    <a:lumMod val="75000"/>
                  </a:schemeClr>
                </a:solidFill>
              </a:rPr>
              <a:t>Step 2</a:t>
            </a:r>
            <a:r>
              <a:rPr lang="ja-JP" altLang="en-US" sz="3200" b="1" dirty="0" err="1">
                <a:solidFill>
                  <a:schemeClr val="accent2">
                    <a:lumMod val="75000"/>
                  </a:schemeClr>
                </a:solidFill>
              </a:rPr>
              <a:t>．</a:t>
            </a:r>
            <a:r>
              <a:rPr lang="en-US" altLang="ja-JP" sz="3000" b="1" dirty="0">
                <a:solidFill>
                  <a:schemeClr val="accent2">
                    <a:lumMod val="75000"/>
                  </a:schemeClr>
                </a:solidFill>
              </a:rPr>
              <a:t>Definition of Targets and Foreshocks</a:t>
            </a:r>
          </a:p>
        </p:txBody>
      </p:sp>
      <p:sp>
        <p:nvSpPr>
          <p:cNvPr id="69636" name="コンテンツ プレースホルダ 2">
            <a:extLst>
              <a:ext uri="{FF2B5EF4-FFF2-40B4-BE49-F238E27FC236}">
                <a16:creationId xmlns:a16="http://schemas.microsoft.com/office/drawing/2014/main" id="{9B6A3C76-9B8C-4282-9611-EAD0A88D6DCA}"/>
              </a:ext>
            </a:extLst>
          </p:cNvPr>
          <p:cNvSpPr>
            <a:spLocks noGrp="1" noChangeArrowheads="1"/>
          </p:cNvSpPr>
          <p:nvPr>
            <p:ph idx="1"/>
          </p:nvPr>
        </p:nvSpPr>
        <p:spPr>
          <a:xfrm>
            <a:off x="323850" y="715963"/>
            <a:ext cx="8434388" cy="946150"/>
          </a:xfrm>
        </p:spPr>
        <p:txBody>
          <a:bodyPr/>
          <a:lstStyle/>
          <a:p>
            <a:pPr eaLnBrk="1" hangingPunct="1">
              <a:lnSpc>
                <a:spcPct val="120000"/>
              </a:lnSpc>
              <a:buFontTx/>
              <a:buBlip>
                <a:blip r:embed="rId3"/>
              </a:buBlip>
            </a:pPr>
            <a:r>
              <a:rPr lang="en-US" altLang="ja-JP" sz="2400" dirty="0"/>
              <a:t>For each growing seismic cluster, we define the target events of forecast by earthquakes after the latest event larger than the largest event before the latest event. </a:t>
            </a:r>
          </a:p>
          <a:p>
            <a:pPr eaLnBrk="1" hangingPunct="1">
              <a:lnSpc>
                <a:spcPct val="120000"/>
              </a:lnSpc>
              <a:buFontTx/>
              <a:buBlip>
                <a:blip r:embed="rId3"/>
              </a:buBlip>
            </a:pPr>
            <a:r>
              <a:rPr lang="en-US" altLang="ja-JP" sz="2400" dirty="0"/>
              <a:t>We define foreshocks by the growing cluster that a target event occurs within 30 days after the latest event. </a:t>
            </a:r>
          </a:p>
        </p:txBody>
      </p:sp>
      <p:pic>
        <p:nvPicPr>
          <p:cNvPr id="69637" name="図 1">
            <a:extLst>
              <a:ext uri="{FF2B5EF4-FFF2-40B4-BE49-F238E27FC236}">
                <a16:creationId xmlns:a16="http://schemas.microsoft.com/office/drawing/2014/main" id="{D00EDA5F-8D04-44F5-86CD-184B19ECC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854325"/>
            <a:ext cx="72104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FF66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800" b="0" i="0" u="none" strike="noStrike" cap="none" normalizeH="0" baseline="0" smtClean="0">
            <a:ln>
              <a:noFill/>
            </a:ln>
            <a:solidFill>
              <a:schemeClr val="tx1"/>
            </a:solidFill>
            <a:effectLst/>
            <a:latin typeface="Arial" charset="0"/>
            <a:ea typeface="ＭＳ ゴシック" pitchFamily="49" charset="-128"/>
          </a:defRPr>
        </a:defPPr>
      </a:lstStyle>
    </a:spDef>
    <a:lnDef>
      <a:spPr bwMode="auto">
        <a:xfrm>
          <a:off x="0" y="0"/>
          <a:ext cx="1" cy="1"/>
        </a:xfrm>
        <a:custGeom>
          <a:avLst/>
          <a:gdLst/>
          <a:ahLst/>
          <a:cxnLst/>
          <a:rect l="0" t="0" r="0" b="0"/>
          <a:pathLst/>
        </a:custGeom>
        <a:noFill/>
        <a:ln w="50800" cap="flat" cmpd="sng" algn="ctr">
          <a:solidFill>
            <a:srgbClr val="FF66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800" b="0" i="0" u="none" strike="noStrike" cap="none" normalizeH="0" baseline="0" smtClean="0">
            <a:ln>
              <a:noFill/>
            </a:ln>
            <a:solidFill>
              <a:schemeClr val="tx1"/>
            </a:solidFill>
            <a:effectLst/>
            <a:latin typeface="Arial" charset="0"/>
            <a:ea typeface="ＭＳ ゴシック"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39897</TotalTime>
  <Words>5460</Words>
  <Application>Microsoft Office PowerPoint</Application>
  <PresentationFormat>画面に合わせる (4:3)</PresentationFormat>
  <Paragraphs>723</Paragraphs>
  <Slides>44</Slides>
  <Notes>44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44</vt:i4>
      </vt:variant>
    </vt:vector>
  </HeadingPairs>
  <TitlesOfParts>
    <vt:vector size="49" baseType="lpstr">
      <vt:lpstr>Arial</vt:lpstr>
      <vt:lpstr>Calibri</vt:lpstr>
      <vt:lpstr>Symbol</vt:lpstr>
      <vt:lpstr>Times New Roman</vt:lpstr>
      <vt:lpstr>25_標準デザイン</vt:lpstr>
      <vt:lpstr>PowerPoint プレゼンテーション</vt:lpstr>
      <vt:lpstr>My Profile</vt:lpstr>
      <vt:lpstr>Introduction</vt:lpstr>
      <vt:lpstr>Introduction</vt:lpstr>
      <vt:lpstr>Contents</vt:lpstr>
      <vt:lpstr>Cluster-based Foreshock Discrimination</vt:lpstr>
      <vt:lpstr>Step 1. Seismicity Clustering</vt:lpstr>
      <vt:lpstr>Step 1．Seismicity Clustering</vt:lpstr>
      <vt:lpstr>Step 2．Definition of Targets and Foreshocks</vt:lpstr>
      <vt:lpstr>Step 3．Feature Extraction (First Event)</vt:lpstr>
      <vt:lpstr>Step 4．Modeling Foreshock Probability (First Event)</vt:lpstr>
      <vt:lpstr>Step 4．Estimated Log Odds Ratio (First Event)</vt:lpstr>
      <vt:lpstr>Step 3．Feature Extraction (Multiplets)</vt:lpstr>
      <vt:lpstr>Step 3．Distribution of Features</vt:lpstr>
      <vt:lpstr>Step 3．Distribution of Features</vt:lpstr>
      <vt:lpstr>Step 3．Distribution of Features</vt:lpstr>
      <vt:lpstr>Step 4．Modeling Foreshock Probability (Multiplet)</vt:lpstr>
      <vt:lpstr>Step 4．Estimated Log Odds Ratio (Multiplet)</vt:lpstr>
      <vt:lpstr>Step 4．Estimated Log Odds Ratio (Multiplet)</vt:lpstr>
      <vt:lpstr>Step 4．Estimated Log Odds Ratio (Multiplet)</vt:lpstr>
      <vt:lpstr>Step 4．Estimated Log Odds Ratio (Multiplet)</vt:lpstr>
      <vt:lpstr>Step 5．Validation of Predictive Performance</vt:lpstr>
      <vt:lpstr>Step 4．Magnitude of Target Event </vt:lpstr>
      <vt:lpstr>Step 5．Validation of Predictive Performance for M6+</vt:lpstr>
      <vt:lpstr>Evaluation for Major Foreshock Sequences</vt:lpstr>
      <vt:lpstr>Evaluation for Major Foreshock Sequences</vt:lpstr>
      <vt:lpstr>Contents</vt:lpstr>
      <vt:lpstr>Cluster-based Foreshock Discrimination</vt:lpstr>
      <vt:lpstr>Step 1．Seismicity Clustering</vt:lpstr>
      <vt:lpstr>Step 2．Definition of Targets and Foreshocks</vt:lpstr>
      <vt:lpstr>Step 3．Feature Extraction (First Event)</vt:lpstr>
      <vt:lpstr>Step 4．Modeling Foreshock Probability (First Event)</vt:lpstr>
      <vt:lpstr>Step 4．Estimated Log Odds Ratio (First Event)</vt:lpstr>
      <vt:lpstr>Step 4．Estimated Log Odds Ratio (First Event)</vt:lpstr>
      <vt:lpstr>Step 3．Feature Extraction (Multiplets)</vt:lpstr>
      <vt:lpstr>Step 4．Modeling Foreshock Probability (Multiplet)</vt:lpstr>
      <vt:lpstr>Step 4．Estimated Log Odds Ratio (Multiplet)</vt:lpstr>
      <vt:lpstr>Step 4．Estimated Log Odds Ratio (Multiplet)</vt:lpstr>
      <vt:lpstr>Step 4．Estimated Log Odds Ratio (Multiplet)</vt:lpstr>
      <vt:lpstr>Step 4．Estimated Log Odds Ratio (not used)</vt:lpstr>
      <vt:lpstr>Step 5．Validation of Predictive Performance</vt:lpstr>
      <vt:lpstr>How soon the target events occur?</vt:lpstr>
      <vt:lpstr>Summary</vt:lpstr>
      <vt:lpstr>PowerPoint プレゼンテーション</vt:lpstr>
    </vt:vector>
  </TitlesOfParts>
  <Company>ism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Space-Time Model for Regional Seismicity and Detection of Crustal Stress Changes</dc:title>
  <dc:creator>ogata</dc:creator>
  <cp:lastModifiedBy>nomura</cp:lastModifiedBy>
  <cp:revision>1216</cp:revision>
  <cp:lastPrinted>2003-11-21T09:11:25Z</cp:lastPrinted>
  <dcterms:created xsi:type="dcterms:W3CDTF">2003-11-21T02:45:49Z</dcterms:created>
  <dcterms:modified xsi:type="dcterms:W3CDTF">2019-10-08T08:33:39Z</dcterms:modified>
</cp:coreProperties>
</file>