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461" r:id="rId3"/>
    <p:sldId id="467" r:id="rId4"/>
    <p:sldId id="504" r:id="rId5"/>
    <p:sldId id="472" r:id="rId6"/>
    <p:sldId id="475" r:id="rId7"/>
    <p:sldId id="505" r:id="rId8"/>
    <p:sldId id="478" r:id="rId9"/>
    <p:sldId id="492" r:id="rId10"/>
    <p:sldId id="493" r:id="rId11"/>
    <p:sldId id="496" r:id="rId12"/>
    <p:sldId id="506" r:id="rId13"/>
    <p:sldId id="497" r:id="rId14"/>
    <p:sldId id="498" r:id="rId15"/>
    <p:sldId id="499" r:id="rId16"/>
    <p:sldId id="523" r:id="rId17"/>
    <p:sldId id="511" r:id="rId18"/>
    <p:sldId id="524" r:id="rId19"/>
    <p:sldId id="517" r:id="rId20"/>
    <p:sldId id="518" r:id="rId21"/>
    <p:sldId id="521" r:id="rId22"/>
    <p:sldId id="519" r:id="rId23"/>
    <p:sldId id="491" r:id="rId24"/>
    <p:sldId id="503" r:id="rId25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31">
          <p15:clr>
            <a:srgbClr val="A4A3A4"/>
          </p15:clr>
        </p15:guide>
        <p15:guide id="4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6005"/>
    <a:srgbClr val="56AA1C"/>
    <a:srgbClr val="A9A28D"/>
    <a:srgbClr val="7D91AA"/>
    <a:srgbClr val="FFFFFF"/>
    <a:srgbClr val="7D9AA9"/>
    <a:srgbClr val="BD4505"/>
    <a:srgbClr val="7D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5" autoAdjust="0"/>
    <p:restoredTop sz="87572" autoAdjust="0"/>
  </p:normalViewPr>
  <p:slideViewPr>
    <p:cSldViewPr>
      <p:cViewPr varScale="1">
        <p:scale>
          <a:sx n="77" d="100"/>
          <a:sy n="77" d="100"/>
        </p:scale>
        <p:origin x="-1194" y="-84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34448-AAC9-4C68-ACB1-034D4DF29385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DB063-EACB-48D0-A888-BA8D7B0527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38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6821E817-F3EE-4E10-B4F4-782AC5C476C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60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AF508-C2A9-4706-8167-FA13360504A3}" type="slidenum">
              <a:rPr lang="de-DE"/>
              <a:pPr/>
              <a:t>1</a:t>
            </a:fld>
            <a:endParaRPr lang="de-D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68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EF85D-3547-4420-BD41-C74AC671B5FB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68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fld id="{F725F7E0-EEFC-4C9E-BA91-8946B3C0187D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3829F-AF49-48A0-BE76-D7882CCF6E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2272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914400"/>
            <a:ext cx="1949450" cy="4495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9625" y="914400"/>
            <a:ext cx="5699125" cy="4495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9F324-61FD-462F-BCFD-3E008009E3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28418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BBDCC-92EB-427E-85A6-7BCF01C010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7512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64C8-9463-47E2-ABAC-3C410A0E4DD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72094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96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4AAB-7CBC-4826-B238-6505F7424B7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526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CC0ED-1C90-4A0B-84DE-C7CEB94C33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81822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3DA5-B4D4-4D43-9252-380C11C6EC0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16639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77BBC-A632-4E35-8E93-C4E65D9096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16219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7FA1-F16A-4D67-A45F-DBC1B0F72EF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70861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015A6-FA7F-45D1-8A8A-0C7B62E3FF0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47718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914400"/>
            <a:ext cx="7800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7526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" charset="0"/>
              </a:defRPr>
            </a:lvl1pPr>
          </a:lstStyle>
          <a:p>
            <a:fld id="{4E1563CA-404E-49BC-AF2C-C9DFE7DF750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56AA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56AA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BD4505"/>
              </a:solidFill>
              <a:latin typeface="Times" pitchFamily="1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896938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56AA1C"/>
                </a:solidFill>
              </a:rPr>
              <a:t>Masterstudiengang Wirtschaftswissenschaften </a:t>
            </a:r>
            <a:r>
              <a:rPr lang="de-DE" sz="1000" dirty="0">
                <a:solidFill>
                  <a:srgbClr val="56AA1C"/>
                </a:solidFill>
              </a:rPr>
              <a:t>| </a:t>
            </a:r>
            <a:r>
              <a:rPr lang="de-DE" sz="1000" dirty="0" smtClean="0">
                <a:solidFill>
                  <a:srgbClr val="56AA1C"/>
                </a:solidFill>
              </a:rPr>
              <a:t>Dr. Karin Stadtmüller</a:t>
            </a:r>
            <a:endParaRPr lang="de-DE" sz="1000" b="1" dirty="0">
              <a:solidFill>
                <a:srgbClr val="56AA1C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9388" y="192088"/>
            <a:ext cx="56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>
                <a:solidFill>
                  <a:schemeClr val="bg1"/>
                </a:solidFill>
              </a:rPr>
              <a:t>Seite </a:t>
            </a:r>
            <a:fld id="{B3A5D685-8F73-450F-BE72-2DE4B302F636}" type="slidenum">
              <a:rPr lang="de-DE" sz="10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‹Nr.›</a:t>
            </a:fld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56AA1C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ulm.de/mawi/fakultaet/institute-und-einrichtungen.html" TargetMode="External"/><Relationship Id="rId2" Type="http://schemas.openxmlformats.org/officeDocument/2006/relationships/hyperlink" Target="http://www.uni-ulm.de/mawi/fakultaet/studium-und-lehre/studierende/lehrangebot-stundenplae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-ulm.de/einrichtungen/zsp/startseite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ampusonline.uni-ulm.d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ulm.de/mawi/wiwi-faq/faq-wiwi.html" TargetMode="External"/><Relationship Id="rId2" Type="http://schemas.openxmlformats.org/officeDocument/2006/relationships/hyperlink" Target="http://www.uni-ulm.de/maw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0613"/>
          <a:stretch>
            <a:fillRect/>
          </a:stretch>
        </p:blipFill>
        <p:spPr bwMode="auto">
          <a:xfrm>
            <a:off x="0" y="1295400"/>
            <a:ext cx="91440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3"/>
          <a:stretch>
            <a:fillRect/>
          </a:stretch>
        </p:blipFill>
        <p:spPr bwMode="auto">
          <a:xfrm>
            <a:off x="0" y="1330325"/>
            <a:ext cx="91440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740275" y="5502275"/>
            <a:ext cx="4114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de-DE" sz="2000" dirty="0" smtClean="0">
                <a:solidFill>
                  <a:srgbClr val="56AA1C"/>
                </a:solidFill>
                <a:latin typeface="Arial" charset="0"/>
              </a:rPr>
              <a:t>Masterstudiengang</a:t>
            </a:r>
          </a:p>
          <a:p>
            <a:r>
              <a:rPr lang="de-DE" sz="2000" b="1" dirty="0" smtClean="0">
                <a:solidFill>
                  <a:srgbClr val="56AA1C"/>
                </a:solidFill>
                <a:latin typeface="Arial" charset="0"/>
              </a:rPr>
              <a:t>Wirtschaftswissenschaften</a:t>
            </a:r>
            <a:endParaRPr lang="de-DE" sz="2000" b="1" dirty="0">
              <a:solidFill>
                <a:srgbClr val="56AA1C"/>
              </a:solidFill>
              <a:latin typeface="Arial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228600" y="6203950"/>
            <a:ext cx="326328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eaLnBrk="1" hangingPunct="1">
              <a:lnSpc>
                <a:spcPts val="1200"/>
              </a:lnSpc>
              <a:buClr>
                <a:schemeClr val="tx2"/>
              </a:buClr>
              <a:buFont typeface="Times" pitchFamily="1" charset="0"/>
              <a:buNone/>
            </a:pPr>
            <a:r>
              <a:rPr lang="de-DE" sz="900" dirty="0" smtClean="0">
                <a:solidFill>
                  <a:srgbClr val="323232"/>
                </a:solidFill>
                <a:latin typeface="Arial" charset="0"/>
              </a:rPr>
              <a:t>Dr. Karin Stadtmüller | </a:t>
            </a:r>
            <a:r>
              <a:rPr lang="de-DE" sz="900" dirty="0" err="1" smtClean="0">
                <a:solidFill>
                  <a:srgbClr val="323232"/>
                </a:solidFill>
                <a:latin typeface="Arial" charset="0"/>
              </a:rPr>
              <a:t>Brush</a:t>
            </a:r>
            <a:r>
              <a:rPr lang="de-DE" sz="900" dirty="0" smtClean="0">
                <a:solidFill>
                  <a:srgbClr val="323232"/>
                </a:solidFill>
                <a:latin typeface="Arial" charset="0"/>
              </a:rPr>
              <a:t>-</a:t>
            </a:r>
            <a:r>
              <a:rPr lang="de-DE" sz="900" dirty="0" err="1" smtClean="0">
                <a:solidFill>
                  <a:srgbClr val="323232"/>
                </a:solidFill>
                <a:latin typeface="Arial" charset="0"/>
              </a:rPr>
              <a:t>Up</a:t>
            </a:r>
            <a:r>
              <a:rPr lang="de-DE" sz="900" dirty="0" smtClean="0">
                <a:solidFill>
                  <a:srgbClr val="323232"/>
                </a:solidFill>
                <a:latin typeface="Arial" charset="0"/>
              </a:rPr>
              <a:t>-Kurs | Info-Veranstaltung</a:t>
            </a:r>
            <a:endParaRPr lang="de-DE" sz="900" dirty="0">
              <a:solidFill>
                <a:srgbClr val="323232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(2/10)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893763" lvl="1" indent="-479425">
              <a:buFont typeface="+mj-lt"/>
              <a:buAutoNum type="arabicPeriod" startAt="2"/>
              <a:tabLst>
                <a:tab pos="895350" algn="l"/>
              </a:tabLst>
            </a:pPr>
            <a:r>
              <a:rPr lang="de-DE" dirty="0" smtClean="0"/>
              <a:t>Kann ich das Schwerpunktfach wechseln?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Entsprechend der Prüfungsordnung ist ein </a:t>
            </a:r>
            <a:r>
              <a:rPr lang="de-DE" b="1" dirty="0" smtClean="0"/>
              <a:t>einmaliger 	Wechsel d</a:t>
            </a:r>
            <a:r>
              <a:rPr lang="de-DE" dirty="0" smtClean="0"/>
              <a:t>es Schwerpunktes möglich, sofern in diesem nicht 	mehr als zwei Module bestanden sind.</a:t>
            </a:r>
          </a:p>
          <a:p>
            <a:pPr marL="0" indent="0"/>
            <a:r>
              <a:rPr lang="de-DE" dirty="0"/>
              <a:t>	</a:t>
            </a:r>
            <a:endParaRPr lang="de-DE" dirty="0" smtClean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Die bereits bestandenen Module werden dabei dem  	Wahlpflichtbereich BWL/VWL zugeordnet oder, sofern dieser 	schon „gefüllt“ ist, als Zusatzmodule verbucht.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0232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(3/10)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 smtClean="0"/>
              <a:t>3.	Woher weiß ich, welche Vorlesung zu welchem Schwerpunkt 	gehört?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r>
              <a:rPr lang="de-DE" dirty="0" smtClean="0"/>
              <a:t>	</a:t>
            </a:r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Zu jeder Vorlesung gibt es eine Modulbeschreibung, in welcher 	vermerkt ist, welchem Schwerpunkt (und welchem 	Wahlpflichtbereich) die Vorlesung zugeordnet ist. </a:t>
            </a:r>
            <a:endParaRPr lang="de-DE" dirty="0"/>
          </a:p>
          <a:p>
            <a:pPr marL="0" indent="0"/>
            <a:r>
              <a:rPr lang="de-DE" dirty="0"/>
              <a:t>	</a:t>
            </a:r>
            <a:endParaRPr lang="de-DE" dirty="0" smtClean="0"/>
          </a:p>
          <a:p>
            <a:pPr marL="0" indent="0"/>
            <a:r>
              <a:rPr lang="de-DE" i="1" dirty="0" smtClean="0"/>
              <a:t>Bemerkung: Bei Vorlesungen, die neu ins Lehrprogramm aufgenommen werden, kann es sein, dass die Modulbeschreibung erst während des Semesters online gestellt wird.</a:t>
            </a:r>
          </a:p>
          <a:p>
            <a:pPr marL="0" indent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90906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Masterstudium</a:t>
            </a:r>
            <a:br>
              <a:rPr lang="de-DE" dirty="0"/>
            </a:br>
            <a:r>
              <a:rPr lang="de-DE" dirty="0"/>
              <a:t>FAQs (</a:t>
            </a:r>
            <a:r>
              <a:rPr lang="de-DE" dirty="0" smtClean="0"/>
              <a:t>3/9)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Antwort</a:t>
            </a:r>
            <a:r>
              <a:rPr lang="de-DE" b="1" dirty="0"/>
              <a:t>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	Online unter www.uni-ulm.de</a:t>
            </a:r>
          </a:p>
          <a:p>
            <a:pPr marL="0" indent="0"/>
            <a:endParaRPr lang="de-DE" dirty="0"/>
          </a:p>
          <a:p>
            <a:pPr marL="1766888">
              <a:buFont typeface="+mj-lt"/>
              <a:buAutoNum type="arabicParenBoth"/>
            </a:pPr>
            <a:r>
              <a:rPr lang="de-DE" dirty="0" err="1" smtClean="0"/>
              <a:t>Hochschuldiensteportal</a:t>
            </a:r>
            <a:endParaRPr lang="de-DE" dirty="0"/>
          </a:p>
          <a:p>
            <a:pPr marL="2224088" lvl="1" indent="-342900">
              <a:buFont typeface="+mj-lt"/>
              <a:buAutoNum type="arabicParenBoth" startAt="2"/>
            </a:pPr>
            <a:r>
              <a:rPr lang="de-DE" dirty="0" smtClean="0"/>
              <a:t>Studium &amp; Lehre</a:t>
            </a:r>
            <a:endParaRPr lang="de-DE" dirty="0"/>
          </a:p>
          <a:p>
            <a:pPr marL="2681288" lvl="2" indent="-342900">
              <a:buFont typeface="+mj-lt"/>
              <a:buAutoNum type="arabicParenBoth" startAt="3"/>
            </a:pPr>
            <a:r>
              <a:rPr lang="de-DE" dirty="0" smtClean="0"/>
              <a:t>Studium</a:t>
            </a:r>
            <a:endParaRPr lang="de-DE" dirty="0"/>
          </a:p>
          <a:p>
            <a:pPr marL="3138488" lvl="3" indent="-342900">
              <a:buFont typeface="+mj-lt"/>
              <a:buAutoNum type="arabicParenBoth" startAt="4"/>
            </a:pPr>
            <a:r>
              <a:rPr lang="de-DE" dirty="0" smtClean="0"/>
              <a:t>Modulbeschreibungen ansehen </a:t>
            </a:r>
            <a:r>
              <a:rPr lang="de-DE" u="sng" dirty="0" smtClean="0"/>
              <a:t>oder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Suche verwenden</a:t>
            </a:r>
          </a:p>
          <a:p>
            <a:pPr marL="3595688" lvl="4" indent="-342900">
              <a:buFont typeface="+mj-lt"/>
              <a:buAutoNum type="arabicParenBoth" startAt="4"/>
            </a:pPr>
            <a:endParaRPr lang="de-DE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" r="42014" b="23465"/>
          <a:stretch/>
        </p:blipFill>
        <p:spPr>
          <a:xfrm>
            <a:off x="0" y="0"/>
            <a:ext cx="9144000" cy="67889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42319" b="24020"/>
          <a:stretch/>
        </p:blipFill>
        <p:spPr>
          <a:xfrm>
            <a:off x="0" y="0"/>
            <a:ext cx="9144000" cy="67752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t="-1" r="42519" b="24149"/>
          <a:stretch/>
        </p:blipFill>
        <p:spPr>
          <a:xfrm>
            <a:off x="0" y="-4690"/>
            <a:ext cx="9119053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19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(4/10)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 smtClean="0"/>
              <a:t>4.		Bis wann muss ich mich zur Klausur angemeldet haben?</a:t>
            </a:r>
          </a:p>
          <a:p>
            <a:pPr marL="414338" lvl="1" indent="0">
              <a:buNone/>
              <a:tabLst>
                <a:tab pos="895350" algn="l"/>
              </a:tabLst>
            </a:pPr>
            <a:endParaRPr lang="de-DE" dirty="0"/>
          </a:p>
          <a:p>
            <a:pPr marL="414338" lvl="1" indent="0">
              <a:buNone/>
              <a:tabLst>
                <a:tab pos="895350" algn="l"/>
              </a:tabLst>
            </a:pPr>
            <a:endParaRPr lang="de-DE" dirty="0" smtClean="0"/>
          </a:p>
          <a:p>
            <a:pPr marL="0" indent="0"/>
            <a:r>
              <a:rPr lang="de-DE" b="1" dirty="0" smtClean="0"/>
              <a:t>Antwort: 	</a:t>
            </a:r>
            <a:endParaRPr lang="de-DE" dirty="0"/>
          </a:p>
          <a:p>
            <a:pPr marL="0" indent="0"/>
            <a:endParaRPr lang="de-DE" dirty="0" smtClean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Die Anmeldung zur Klausur muss bis 4 Tage vor dem 	Klausurtermin erfolgen. Bis zu diesem Zeitpunkt ist auch noch 	ein Rücktritt von einer zuvor erfolgten Anmeldung ohne 	Begründung möglich.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80" y="476672"/>
            <a:ext cx="15113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642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(5/10)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 smtClean="0"/>
              <a:t>5.	Wann finden die Klausuren statt?</a:t>
            </a:r>
          </a:p>
          <a:p>
            <a:pPr marL="414338" lvl="1" indent="0">
              <a:buNone/>
              <a:tabLst>
                <a:tab pos="895350" algn="l"/>
              </a:tabLst>
            </a:pPr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Der Prüfungszeitraum umfasst i.d.R. die letzte 	Vorlesungswoche sowie die darauf folgenden beiden Wochen 	der vorlesungsfreien Zeit.</a:t>
            </a:r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Die Wiederholungsklausuren (bzw. zweiter Termin) finden 	i.d.R. 2 Wochen vor Vorlesungsbeginn bzw. in der ersten 	Vorlesungswoche statt.</a:t>
            </a:r>
          </a:p>
        </p:txBody>
      </p:sp>
    </p:spTree>
    <p:extLst>
      <p:ext uri="{BB962C8B-B14F-4D97-AF65-F5344CB8AC3E}">
        <p14:creationId xmlns:p14="http://schemas.microsoft.com/office/powerpoint/2010/main" val="27969692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(6/10)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 smtClean="0"/>
              <a:t>6.	Wie viele Wiederholungmöglichkeiten habe ich bei Klausuren?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>	Grundsätzlich ist </a:t>
            </a:r>
            <a:r>
              <a:rPr lang="de-DE" u="sng" dirty="0" smtClean="0"/>
              <a:t>eine</a:t>
            </a:r>
            <a:r>
              <a:rPr lang="de-DE" dirty="0" smtClean="0"/>
              <a:t> Wiederholung möglich.</a:t>
            </a:r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In bis zu zwei Modulen sind bis zu drei Wiederholungen 	möglich, alternativ kann das Modul gewechselt werden (es 	muss aber aus demselben Prüfungsbereich gewählt werden). </a:t>
            </a:r>
          </a:p>
          <a:p>
            <a:pPr marL="0" indent="0"/>
            <a:endParaRPr lang="de-DE" dirty="0"/>
          </a:p>
          <a:p>
            <a:pPr marL="0" indent="0"/>
            <a:r>
              <a:rPr lang="de-DE" i="1" dirty="0" smtClean="0"/>
              <a:t>Bemerkung: Zusätzlich gibt es die Möglichkeit, bei einem bestandenen Modul zum nächstmöglichen Termin einen Notenverbesserungsversuch durchzuführen (bis Ende des 4. Semesters) </a:t>
            </a:r>
          </a:p>
        </p:txBody>
      </p:sp>
      <p:pic>
        <p:nvPicPr>
          <p:cNvPr id="6146" name="Picture 2" descr="C:\Dokumente und Einstellungen\pschoenf\Desktop\MC9004380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46" y="980728"/>
            <a:ext cx="1863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114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9625" y="914400"/>
            <a:ext cx="7800975" cy="858416"/>
          </a:xfrm>
        </p:spPr>
        <p:txBody>
          <a:bodyPr/>
          <a:lstStyle/>
          <a:p>
            <a:pPr marL="0" indent="0"/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Frage : 7.  </a:t>
            </a:r>
            <a:r>
              <a:rPr lang="de-DE" dirty="0">
                <a:solidFill>
                  <a:schemeClr val="tx1"/>
                </a:solidFill>
              </a:rPr>
              <a:t>Wie viele ECTS muss ich in welchem Bereich erwerben?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869704"/>
              </p:ext>
            </p:extLst>
          </p:nvPr>
        </p:nvGraphicFramePr>
        <p:xfrm>
          <a:off x="971600" y="1772816"/>
          <a:ext cx="3960440" cy="4029372"/>
        </p:xfrm>
        <a:graphic>
          <a:graphicData uri="http://schemas.openxmlformats.org/drawingml/2006/table">
            <a:tbl>
              <a:tblPr/>
              <a:tblGrid>
                <a:gridCol w="836093"/>
                <a:gridCol w="836093"/>
                <a:gridCol w="848094"/>
                <a:gridCol w="792088"/>
                <a:gridCol w="648072"/>
              </a:tblGrid>
              <a:tr h="368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Wahlpflicht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BWL/VWL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Schwer-punkt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3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Schwer-punkt 2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Mathematik /Informatik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Wahlpflichtmodul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Wahlpflichtmodul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Recht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Recht-Modul 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Recht-Modul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Sonstige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Master-arbeit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656">
                <a:tc gridSpan="5">
                  <a:txBody>
                    <a:bodyPr/>
                    <a:lstStyle/>
                    <a:p>
                      <a:endParaRPr lang="de-DE" sz="1000" dirty="0"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5076056" y="1805992"/>
            <a:ext cx="3528392" cy="449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ts val="2000"/>
              </a:lnSpc>
            </a:pPr>
            <a:r>
              <a:rPr lang="de-DE" sz="1800" b="1" kern="0" dirty="0">
                <a:solidFill>
                  <a:srgbClr val="000000"/>
                </a:solidFill>
                <a:latin typeface="Arial"/>
              </a:rPr>
              <a:t>Antwort </a:t>
            </a:r>
            <a:r>
              <a:rPr lang="de-DE" sz="1800" b="1" kern="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0" eaLnBrk="1" hangingPunct="1">
              <a:lnSpc>
                <a:spcPts val="2000"/>
              </a:lnSpc>
            </a:pPr>
            <a:r>
              <a:rPr lang="de-DE" altLang="de-DE" sz="1800" kern="0" dirty="0" smtClean="0">
                <a:solidFill>
                  <a:srgbClr val="000000"/>
                </a:solidFill>
                <a:latin typeface="Arial"/>
              </a:rPr>
              <a:t>bei </a:t>
            </a:r>
            <a:r>
              <a:rPr lang="de-DE" altLang="de-DE" sz="1800" kern="0" dirty="0">
                <a:solidFill>
                  <a:srgbClr val="000000"/>
                </a:solidFill>
                <a:latin typeface="Arial"/>
              </a:rPr>
              <a:t>der Wahl von </a:t>
            </a:r>
            <a:r>
              <a:rPr lang="de-DE" altLang="de-DE" sz="1800" b="1" u="sng" kern="0" dirty="0">
                <a:solidFill>
                  <a:srgbClr val="000000"/>
                </a:solidFill>
                <a:latin typeface="Arial"/>
              </a:rPr>
              <a:t>zwei</a:t>
            </a:r>
            <a:r>
              <a:rPr lang="de-DE" altLang="de-DE" sz="1800" u="sng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de-DE" sz="1800" kern="0" dirty="0">
                <a:solidFill>
                  <a:srgbClr val="000000"/>
                </a:solidFill>
                <a:latin typeface="Arial"/>
              </a:rPr>
              <a:t>Schwerpunktfächern </a:t>
            </a:r>
            <a:r>
              <a:rPr lang="de-DE" sz="1800" b="1" kern="0" dirty="0">
                <a:solidFill>
                  <a:srgbClr val="000000"/>
                </a:solidFill>
                <a:latin typeface="Arial"/>
              </a:rPr>
              <a:t>:</a:t>
            </a:r>
            <a:r>
              <a:rPr lang="de-DE" sz="1800" kern="0" dirty="0">
                <a:solidFill>
                  <a:srgbClr val="000000"/>
                </a:solidFill>
                <a:latin typeface="Arial"/>
              </a:rPr>
              <a:t>	</a:t>
            </a:r>
            <a:endParaRPr lang="de-DE" altLang="de-DE" sz="1800" kern="0" dirty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lnSpc>
                <a:spcPts val="2000"/>
              </a:lnSpc>
            </a:pPr>
            <a:endParaRPr lang="de-DE" altLang="de-DE" sz="16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eaLnBrk="1" hangingPunct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mind. 56 LP aus den Bereichen WP BWL/VWL </a:t>
            </a:r>
            <a:r>
              <a:rPr lang="de-DE" altLang="de-DE" sz="1600" b="1" kern="0" dirty="0">
                <a:solidFill>
                  <a:srgbClr val="000000"/>
                </a:solidFill>
                <a:latin typeface="Arial"/>
              </a:rPr>
              <a:t>und</a:t>
            </a: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 Schwerpunktfach, davon</a:t>
            </a:r>
          </a:p>
          <a:p>
            <a:pPr marL="68580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mind. 14 LP Wahlpflicht (=WP) BWL/VWL und</a:t>
            </a:r>
          </a:p>
          <a:p>
            <a:pPr marL="68580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mind. 42 LP Schwerpunktfächer (</a:t>
            </a:r>
            <a:r>
              <a:rPr lang="de-DE" altLang="de-DE" sz="1600" b="1" kern="0" dirty="0">
                <a:solidFill>
                  <a:srgbClr val="000000"/>
                </a:solidFill>
                <a:latin typeface="Arial"/>
              </a:rPr>
              <a:t>mindestens 18 in jedem SP</a:t>
            </a: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);  </a:t>
            </a:r>
          </a:p>
          <a:p>
            <a:pPr marL="68580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aus den 56 LP in diesem Bereich müssen 14 LP aus BWL und 14 LP aus VWL stammen</a:t>
            </a:r>
          </a:p>
        </p:txBody>
      </p:sp>
      <p:sp>
        <p:nvSpPr>
          <p:cNvPr id="6" name="Rechteck 5"/>
          <p:cNvSpPr/>
          <p:nvPr/>
        </p:nvSpPr>
        <p:spPr>
          <a:xfrm>
            <a:off x="565840" y="5733256"/>
            <a:ext cx="4572000" cy="10484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ts val="2000"/>
              </a:lnSpc>
            </a:pP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Weiterhin: 14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</a:t>
            </a: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Mathematik/ Informatik</a:t>
            </a:r>
          </a:p>
          <a:p>
            <a:pPr lvl="0" eaLnBrk="1" hangingPunct="1">
              <a:lnSpc>
                <a:spcPts val="2000"/>
              </a:lnSpc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6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Recht</a:t>
            </a:r>
          </a:p>
          <a:p>
            <a:pPr marL="400050" lvl="1" eaLnBrk="1" hangingPunct="1">
              <a:spcBef>
                <a:spcPct val="20000"/>
              </a:spcBef>
            </a:pP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	8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Seminare/Fallstudien</a:t>
            </a:r>
          </a:p>
          <a:p>
            <a:pPr marL="400050" lvl="1" eaLnBrk="1" hangingPunct="1">
              <a:spcBef>
                <a:spcPct val="20000"/>
              </a:spcBef>
            </a:pP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	6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Sprachen/Schlüsselqualifikationen</a:t>
            </a:r>
          </a:p>
        </p:txBody>
      </p:sp>
    </p:spTree>
    <p:extLst>
      <p:ext uri="{BB962C8B-B14F-4D97-AF65-F5344CB8AC3E}">
        <p14:creationId xmlns:p14="http://schemas.microsoft.com/office/powerpoint/2010/main" val="18376589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Beispielstudienplan</a:t>
            </a:r>
            <a:br>
              <a:rPr lang="de-DE" dirty="0" smtClean="0"/>
            </a:br>
            <a:r>
              <a:rPr lang="de-DE" dirty="0" smtClean="0"/>
              <a:t>zwei Schwerpunkte</a:t>
            </a:r>
            <a:endParaRPr lang="de-DE" dirty="0"/>
          </a:p>
        </p:txBody>
      </p:sp>
      <p:graphicFrame>
        <p:nvGraphicFramePr>
          <p:cNvPr id="5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036788"/>
              </p:ext>
            </p:extLst>
          </p:nvPr>
        </p:nvGraphicFramePr>
        <p:xfrm>
          <a:off x="467544" y="1988840"/>
          <a:ext cx="8352926" cy="4494207"/>
        </p:xfrm>
        <a:graphic>
          <a:graphicData uri="http://schemas.openxmlformats.org/drawingml/2006/table">
            <a:tbl>
              <a:tblPr/>
              <a:tblGrid>
                <a:gridCol w="1808366"/>
                <a:gridCol w="1504001"/>
                <a:gridCol w="1643199"/>
                <a:gridCol w="1813186"/>
                <a:gridCol w="1584174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BWL/VWL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Corporate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Strategy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Behavioral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Economics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Schwerpunkt Economics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Informations-ökonomik  (7LP)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Organizational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Economics (7LP)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Empirische Wirtschafts-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forschung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Schwerpunkt Finanzwirtschaft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Credit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Analysis </a:t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 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Asset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Pricing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Applied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Financial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Econometrics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(4LP)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Behavioral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Finance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(3LP)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Mathematik/Informatik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Ökonometrie (7LP)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Intelligence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Europarecht  (3LP)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Internationales Recht (3LP)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Sonstige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Masterarbeit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2076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9625" y="914400"/>
            <a:ext cx="7800975" cy="858416"/>
          </a:xfrm>
        </p:spPr>
        <p:txBody>
          <a:bodyPr/>
          <a:lstStyle/>
          <a:p>
            <a:pPr marL="0" indent="0"/>
            <a:r>
              <a:rPr lang="de-DE" dirty="0" smtClean="0">
                <a:solidFill>
                  <a:schemeClr val="tx1"/>
                </a:solidFill>
              </a:rPr>
              <a:t>Frage</a:t>
            </a:r>
            <a:r>
              <a:rPr lang="de-DE" dirty="0">
                <a:solidFill>
                  <a:schemeClr val="tx1"/>
                </a:solidFill>
              </a:rPr>
              <a:t>:   7.   Wie viele ECTS muss ich in welchem Bereich erwerben?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5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513472"/>
              </p:ext>
            </p:extLst>
          </p:nvPr>
        </p:nvGraphicFramePr>
        <p:xfrm>
          <a:off x="395536" y="1828415"/>
          <a:ext cx="4680520" cy="3947483"/>
        </p:xfrm>
        <a:graphic>
          <a:graphicData uri="http://schemas.openxmlformats.org/drawingml/2006/table">
            <a:tbl>
              <a:tblPr/>
              <a:tblGrid>
                <a:gridCol w="930221"/>
                <a:gridCol w="1099352"/>
                <a:gridCol w="904484"/>
                <a:gridCol w="908161"/>
                <a:gridCol w="838302"/>
              </a:tblGrid>
              <a:tr h="508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emester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Wahlpflicht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BWL/VWL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Schwer-punkt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3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4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3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Mathematik /Informatik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Wahlpflicht-modul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Wahlpflicht-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Recht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Recht-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Recht-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 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Sprache/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Sonstige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Master-arbeit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075">
                <a:tc gridSpan="5">
                  <a:txBody>
                    <a:bodyPr/>
                    <a:lstStyle/>
                    <a:p>
                      <a:endParaRPr lang="de-DE" sz="1000" dirty="0"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5292080" y="1805992"/>
            <a:ext cx="3456384" cy="40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de-DE" sz="1800" b="1" kern="0" dirty="0" smtClean="0">
                <a:solidFill>
                  <a:srgbClr val="000000"/>
                </a:solidFill>
                <a:latin typeface="Arial"/>
              </a:rPr>
              <a:t>Antwort: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800" kern="0" dirty="0" smtClean="0">
                <a:solidFill>
                  <a:srgbClr val="000000"/>
                </a:solidFill>
                <a:latin typeface="Arial"/>
              </a:rPr>
              <a:t>bei </a:t>
            </a:r>
            <a:r>
              <a:rPr lang="de-DE" altLang="de-DE" sz="1800" kern="0" dirty="0">
                <a:solidFill>
                  <a:srgbClr val="000000"/>
                </a:solidFill>
                <a:latin typeface="Arial"/>
              </a:rPr>
              <a:t>der Wahl von </a:t>
            </a:r>
            <a:r>
              <a:rPr lang="de-DE" altLang="de-DE" sz="1800" b="1" u="sng" kern="0" dirty="0" smtClean="0">
                <a:solidFill>
                  <a:srgbClr val="000000"/>
                </a:solidFill>
                <a:latin typeface="Arial"/>
              </a:rPr>
              <a:t>einem</a:t>
            </a:r>
            <a:r>
              <a:rPr lang="de-DE" altLang="de-DE" sz="1800" u="sng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de-DE" sz="1800" kern="0" dirty="0" smtClean="0">
                <a:solidFill>
                  <a:srgbClr val="000000"/>
                </a:solidFill>
                <a:latin typeface="Arial"/>
              </a:rPr>
              <a:t>Schwerpunktfach </a:t>
            </a:r>
            <a:r>
              <a:rPr lang="de-DE" sz="1800" b="1" kern="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eaLnBrk="1" hangingPunct="1">
              <a:lnSpc>
                <a:spcPts val="2000"/>
              </a:lnSpc>
            </a:pPr>
            <a:endParaRPr lang="de-DE" altLang="de-DE" sz="1600" kern="0" dirty="0">
              <a:solidFill>
                <a:srgbClr val="000000"/>
              </a:solidFill>
              <a:latin typeface="Arial"/>
            </a:endParaRPr>
          </a:p>
          <a:p>
            <a:pPr marL="285750" indent="-285750" eaLnBrk="1" hangingPunct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mind. 56 LP aus den Bereichen WP BWL/VWL </a:t>
            </a:r>
            <a:r>
              <a:rPr lang="de-DE" altLang="de-DE" sz="1600" b="1" kern="0" dirty="0">
                <a:solidFill>
                  <a:srgbClr val="000000"/>
                </a:solidFill>
                <a:latin typeface="Arial"/>
              </a:rPr>
              <a:t>und</a:t>
            </a: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 Schwerpunktfach, davon</a:t>
            </a:r>
          </a:p>
          <a:p>
            <a:pPr marL="68580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mind. </a:t>
            </a:r>
            <a:r>
              <a:rPr lang="de-DE" altLang="de-DE" sz="1600" kern="0" dirty="0" smtClean="0">
                <a:solidFill>
                  <a:srgbClr val="000000"/>
                </a:solidFill>
                <a:latin typeface="Arial"/>
              </a:rPr>
              <a:t>21 </a:t>
            </a: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LP Wahlpflicht (=WP) BWL/VWL und</a:t>
            </a:r>
          </a:p>
          <a:p>
            <a:pPr marL="68580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mind. </a:t>
            </a:r>
            <a:r>
              <a:rPr lang="de-DE" altLang="de-DE" sz="1600" kern="0" dirty="0" smtClean="0">
                <a:solidFill>
                  <a:srgbClr val="000000"/>
                </a:solidFill>
                <a:latin typeface="Arial"/>
              </a:rPr>
              <a:t>35 </a:t>
            </a: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LP </a:t>
            </a:r>
            <a:r>
              <a:rPr lang="de-DE" altLang="de-DE" sz="1600" kern="0" dirty="0" smtClean="0">
                <a:solidFill>
                  <a:srgbClr val="000000"/>
                </a:solidFill>
                <a:latin typeface="Arial"/>
              </a:rPr>
              <a:t>Schwerpunktfächer</a:t>
            </a:r>
            <a:endParaRPr lang="de-DE" altLang="de-DE" sz="1600" kern="0" dirty="0">
              <a:solidFill>
                <a:srgbClr val="000000"/>
              </a:solidFill>
              <a:latin typeface="Arial"/>
            </a:endParaRPr>
          </a:p>
          <a:p>
            <a:pPr marL="68580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aus den 56 LP in diesem Bereich müssen 14 LP aus BWL und 14 LP aus VWL stammen</a:t>
            </a:r>
          </a:p>
        </p:txBody>
      </p:sp>
      <p:sp>
        <p:nvSpPr>
          <p:cNvPr id="6" name="Rechteck 5"/>
          <p:cNvSpPr/>
          <p:nvPr/>
        </p:nvSpPr>
        <p:spPr>
          <a:xfrm>
            <a:off x="5076056" y="5733256"/>
            <a:ext cx="3923928" cy="104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Weiterhin: 14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</a:t>
            </a: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Mathematik/ Informatik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6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Recht</a:t>
            </a:r>
          </a:p>
          <a:p>
            <a:pPr marL="400050" lvl="1" eaLnBrk="1" hangingPunct="1">
              <a:spcBef>
                <a:spcPct val="20000"/>
              </a:spcBef>
            </a:pP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	8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Seminare/Fallstudien</a:t>
            </a:r>
          </a:p>
          <a:p>
            <a:pPr marL="400050" lvl="1" eaLnBrk="1" hangingPunct="1">
              <a:spcBef>
                <a:spcPct val="20000"/>
              </a:spcBef>
            </a:pPr>
            <a:r>
              <a:rPr lang="de-DE" altLang="de-DE" sz="1200" kern="0" dirty="0" smtClean="0">
                <a:solidFill>
                  <a:srgbClr val="000000"/>
                </a:solidFill>
                <a:latin typeface="Arial"/>
              </a:rPr>
              <a:t>	6 </a:t>
            </a:r>
            <a:r>
              <a:rPr lang="de-DE" altLang="de-DE" sz="1200" kern="0" dirty="0">
                <a:solidFill>
                  <a:srgbClr val="000000"/>
                </a:solidFill>
                <a:latin typeface="Arial"/>
              </a:rPr>
              <a:t>LP Sprachen/Schlüsselqualifikationen</a:t>
            </a:r>
          </a:p>
        </p:txBody>
      </p:sp>
    </p:spTree>
    <p:extLst>
      <p:ext uri="{BB962C8B-B14F-4D97-AF65-F5344CB8AC3E}">
        <p14:creationId xmlns:p14="http://schemas.microsoft.com/office/powerpoint/2010/main" val="1908005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Beispielstudienplan</a:t>
            </a:r>
            <a:br>
              <a:rPr lang="de-DE" dirty="0" smtClean="0"/>
            </a:br>
            <a:r>
              <a:rPr lang="de-DE" dirty="0" smtClean="0"/>
              <a:t>ein Schwerpunkt</a:t>
            </a:r>
            <a:endParaRPr lang="de-DE" dirty="0"/>
          </a:p>
        </p:txBody>
      </p:sp>
      <p:graphicFrame>
        <p:nvGraphicFramePr>
          <p:cNvPr id="5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721050"/>
              </p:ext>
            </p:extLst>
          </p:nvPr>
        </p:nvGraphicFramePr>
        <p:xfrm>
          <a:off x="467544" y="1988840"/>
          <a:ext cx="8352926" cy="4695335"/>
        </p:xfrm>
        <a:graphic>
          <a:graphicData uri="http://schemas.openxmlformats.org/drawingml/2006/table">
            <a:tbl>
              <a:tblPr/>
              <a:tblGrid>
                <a:gridCol w="1728192"/>
                <a:gridCol w="1656184"/>
                <a:gridCol w="1872208"/>
                <a:gridCol w="2016224"/>
                <a:gridCol w="1080118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BWL/VWL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Informations-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ökonomik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Behavioral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Economics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Asset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Pricing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Schwerpunkt Rechnungswesen und Wirtschaftsprüfung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Internat.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Rechn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.-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legung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II (7LP)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Wirtschaftsprüfung II (4LP)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Internat. Steuerrecht (4LP)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Int. </a:t>
                      </a:r>
                      <a:r>
                        <a:rPr kumimoji="0" lang="de-DE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Rechn</a:t>
                      </a: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.-legung I (4LP)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Financial Statement Analysis (2LP)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Unternehmens-</a:t>
                      </a:r>
                      <a:r>
                        <a:rPr kumimoji="0" lang="de-DE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steuerrecht</a:t>
                      </a: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(4LP)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Spezialfragen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des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Unternehmenssteuerrechts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(4LP)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Finanzwissenschaftliche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Steuerlehre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(7LP)</a:t>
                      </a:r>
                      <a:endParaRPr kumimoji="0" lang="de-DE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Mathematik/Informatik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Ökonometrie (7LP)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Intelligence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Europarecht  (3LP)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Internationales Recht (3LP)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Sonstige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Masterarbeit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6996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Person</a:t>
            </a:r>
            <a:br>
              <a:rPr lang="de-DE" dirty="0" smtClean="0"/>
            </a:br>
            <a:r>
              <a:rPr lang="de-DE" dirty="0" smtClean="0"/>
              <a:t>Dr. Karin Stadtmüller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9625" y="1752600"/>
            <a:ext cx="6066631" cy="36576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de-DE" dirty="0" smtClean="0"/>
          </a:p>
          <a:p>
            <a:pPr lvl="1">
              <a:lnSpc>
                <a:spcPct val="130000"/>
              </a:lnSpc>
            </a:pPr>
            <a:r>
              <a:rPr lang="de-DE" dirty="0" smtClean="0"/>
              <a:t>Seit 2001 an der Fakultät für Mathematik und Wirtschaftswissenschaften an der Universität Ulm</a:t>
            </a:r>
          </a:p>
          <a:p>
            <a:pPr lvl="1">
              <a:lnSpc>
                <a:spcPct val="130000"/>
              </a:lnSpc>
            </a:pPr>
            <a:endParaRPr lang="de-DE" dirty="0" smtClean="0"/>
          </a:p>
          <a:p>
            <a:pPr lvl="1">
              <a:lnSpc>
                <a:spcPct val="130000"/>
              </a:lnSpc>
            </a:pPr>
            <a:r>
              <a:rPr lang="de-DE" dirty="0" smtClean="0"/>
              <a:t>Aufgabenbereich: (u.a.)</a:t>
            </a:r>
          </a:p>
          <a:p>
            <a:pPr lvl="2">
              <a:lnSpc>
                <a:spcPct val="130000"/>
              </a:lnSpc>
            </a:pPr>
            <a:r>
              <a:rPr lang="de-DE" sz="1800" b="1" dirty="0" smtClean="0"/>
              <a:t>Fachstudienberatung</a:t>
            </a:r>
          </a:p>
          <a:p>
            <a:pPr lvl="2">
              <a:lnSpc>
                <a:spcPct val="130000"/>
              </a:lnSpc>
            </a:pPr>
            <a:r>
              <a:rPr lang="de-DE" sz="1800" dirty="0" err="1" smtClean="0"/>
              <a:t>Studiumsorganisation</a:t>
            </a:r>
            <a:endParaRPr lang="de-DE" sz="1800" dirty="0" smtClean="0"/>
          </a:p>
          <a:p>
            <a:pPr lvl="2">
              <a:lnSpc>
                <a:spcPct val="130000"/>
              </a:lnSpc>
            </a:pPr>
            <a:r>
              <a:rPr lang="de-DE" sz="1800" dirty="0" smtClean="0"/>
              <a:t>Öffentlichkeitsarbeit</a:t>
            </a:r>
          </a:p>
          <a:p>
            <a:pPr lvl="2">
              <a:lnSpc>
                <a:spcPct val="130000"/>
              </a:lnSpc>
            </a:pPr>
            <a:r>
              <a:rPr lang="de-DE" sz="1800" b="1" dirty="0" smtClean="0"/>
              <a:t>Vorlesungen im Bereich Mathematik</a:t>
            </a:r>
            <a:r>
              <a:rPr lang="de-DE" sz="1800" dirty="0" smtClean="0"/>
              <a:t> für Wirtschaftswissenschaftler</a:t>
            </a:r>
            <a:endParaRPr lang="de-DE" sz="1800" dirty="0"/>
          </a:p>
        </p:txBody>
      </p:sp>
      <p:pic>
        <p:nvPicPr>
          <p:cNvPr id="5" name="Picture 6" descr="C:\Dokumente und Einstellungen\pschoenf\Desktop\stadtmueller_karin_2012_k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80" y="914400"/>
            <a:ext cx="1530720" cy="2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860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(8/10)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844824"/>
            <a:ext cx="8208912" cy="4320480"/>
          </a:xfrm>
        </p:spPr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 smtClean="0"/>
              <a:t>8.	Wo finde ich das Vorlesungsangebot?</a:t>
            </a:r>
          </a:p>
          <a:p>
            <a:pPr marL="414338" lvl="1" indent="0">
              <a:buNone/>
              <a:tabLst>
                <a:tab pos="895350" algn="l"/>
              </a:tabLst>
            </a:pPr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Das aktuelle Vorlesungsangebot und den Stundenplan auf</a:t>
            </a:r>
          </a:p>
          <a:p>
            <a:pPr marL="0" indent="0"/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</a:t>
            </a:r>
            <a:r>
              <a:rPr lang="de-DE" sz="1400" dirty="0" smtClean="0">
                <a:hlinkClick r:id="rId2"/>
              </a:rPr>
              <a:t>www.uni-ulm.de/mawi/fakultaet/studium-und-lehre/studierende/lehrangebot-stundenplaene.html</a:t>
            </a:r>
            <a:r>
              <a:rPr lang="de-DE" sz="1100" dirty="0" smtClean="0"/>
              <a:t>.</a:t>
            </a:r>
          </a:p>
          <a:p>
            <a:pPr marL="0" indent="0"/>
            <a:r>
              <a:rPr lang="de-DE" dirty="0" smtClean="0"/>
              <a:t>	</a:t>
            </a:r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Die  längerfristige Vorlesungsplanung kann auf den einzelnen 	Homepages der Institute eingesehen werden</a:t>
            </a:r>
          </a:p>
          <a:p>
            <a:pPr marL="0" indent="0"/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www.uni-ulm.de/mawi/fakultaet/institute-und-einrichtungen.html</a:t>
            </a:r>
            <a:endParaRPr lang="de-DE" dirty="0" smtClean="0"/>
          </a:p>
          <a:p>
            <a:pPr marL="0" indent="0"/>
            <a:endParaRPr lang="de-DE" dirty="0" smtClean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Angebote des Sprachenzentrums </a:t>
            </a:r>
          </a:p>
          <a:p>
            <a:pPr marL="0" indent="0"/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www.uni-ulm.de/einrichtungen/zsp/startseite.html</a:t>
            </a:r>
            <a:endParaRPr lang="de-DE" dirty="0" smtClean="0"/>
          </a:p>
          <a:p>
            <a:pPr marL="0" indent="0"/>
            <a:endParaRPr lang="de-DE" dirty="0" smtClean="0"/>
          </a:p>
          <a:p>
            <a:pPr marL="0" indent="0"/>
            <a:endParaRPr lang="de-DE" dirty="0"/>
          </a:p>
          <a:p>
            <a:pPr marL="0" indent="0"/>
            <a:endParaRPr lang="de-DE" dirty="0" smtClean="0"/>
          </a:p>
          <a:p>
            <a:pPr marL="0" indent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679563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</a:t>
            </a:r>
            <a:r>
              <a:rPr lang="de-DE" dirty="0"/>
              <a:t>9</a:t>
            </a:r>
            <a:r>
              <a:rPr lang="de-DE" dirty="0" smtClean="0"/>
              <a:t>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/>
              <a:t>9</a:t>
            </a:r>
            <a:r>
              <a:rPr lang="de-DE" dirty="0" smtClean="0"/>
              <a:t>.	Was ist das </a:t>
            </a:r>
            <a:r>
              <a:rPr lang="de-DE" dirty="0" err="1" smtClean="0"/>
              <a:t>Transcript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Records und wo finde ich es?</a:t>
            </a:r>
          </a:p>
          <a:p>
            <a:pPr marL="414338" lvl="1" indent="0">
              <a:buNone/>
              <a:tabLst>
                <a:tab pos="895350" algn="l"/>
              </a:tabLst>
            </a:pPr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Beim </a:t>
            </a:r>
            <a:r>
              <a:rPr lang="de-DE" dirty="0" err="1" smtClean="0"/>
              <a:t>Transcript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Records handelt es sich um die englische 	Bezeichnung für die Bescheinigung über die erbrachten 	Studien- und Prüfungsleistungen.</a:t>
            </a:r>
          </a:p>
          <a:p>
            <a:pPr marL="0" indent="0"/>
            <a:r>
              <a:rPr lang="de-DE" dirty="0" smtClean="0"/>
              <a:t>	</a:t>
            </a:r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Das </a:t>
            </a:r>
            <a:r>
              <a:rPr lang="de-DE" dirty="0" err="1" smtClean="0"/>
              <a:t>Transcript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Records kann nach der </a:t>
            </a:r>
            <a:r>
              <a:rPr lang="de-DE" dirty="0"/>
              <a:t>Anmeldung unter </a:t>
            </a:r>
            <a:r>
              <a:rPr lang="de-DE" dirty="0" smtClean="0"/>
              <a:t>	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://campusonline.uni-ulm.de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als </a:t>
            </a:r>
            <a:r>
              <a:rPr lang="de-DE" dirty="0" err="1" smtClean="0"/>
              <a:t>pdf</a:t>
            </a:r>
            <a:r>
              <a:rPr lang="de-DE" dirty="0" smtClean="0"/>
              <a:t>-Dokument 	heruntergeladen werden.</a:t>
            </a:r>
          </a:p>
        </p:txBody>
      </p:sp>
    </p:spTree>
    <p:extLst>
      <p:ext uri="{BB962C8B-B14F-4D97-AF65-F5344CB8AC3E}">
        <p14:creationId xmlns:p14="http://schemas.microsoft.com/office/powerpoint/2010/main" val="37061170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(10/10)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 smtClean="0"/>
              <a:t>10.	Kann ich meine Masterarbeit auch in einem Unternehmen 	schreiben?</a:t>
            </a:r>
          </a:p>
          <a:p>
            <a:pPr marL="414338" lvl="1" indent="0">
              <a:buNone/>
              <a:tabLst>
                <a:tab pos="895350" algn="l"/>
              </a:tabLst>
            </a:pPr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Grundsätzlich </a:t>
            </a:r>
            <a:r>
              <a:rPr lang="de-DE" b="1" dirty="0" smtClean="0"/>
              <a:t>JA.</a:t>
            </a:r>
          </a:p>
          <a:p>
            <a:pPr marL="0" indent="0"/>
            <a:endParaRPr lang="de-DE" b="1" dirty="0"/>
          </a:p>
          <a:p>
            <a:pPr marL="0" indent="0"/>
            <a:r>
              <a:rPr lang="de-DE" b="1" dirty="0" smtClean="0"/>
              <a:t>	</a:t>
            </a:r>
            <a:r>
              <a:rPr lang="de-DE" dirty="0" smtClean="0"/>
              <a:t>Zuvor muss jedoch ein Betreuer für die Arbeit gefunden und 	das Thema der Arbeit genau festgelegt werden.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9480064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Kontaktmöglichkeiten zu Studienberatungen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3657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/>
              <a:t>Studienfachberatung Wirtschaftswissenschaften: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/>
              <a:t>	</a:t>
            </a:r>
            <a:r>
              <a:rPr lang="de-DE" b="1" dirty="0"/>
              <a:t>Dr. Karin Stadtmüller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b="1" dirty="0"/>
              <a:t>	studienberatung-wiwi@uni-ulm.de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/>
              <a:t>	Tel.: 	0731-50-23594 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/>
              <a:t>	</a:t>
            </a:r>
            <a:r>
              <a:rPr lang="de-DE" b="1" dirty="0"/>
              <a:t>Sprechstunde: donnerstags 14:30-16:00 Uhr, </a:t>
            </a:r>
            <a:r>
              <a:rPr lang="de-DE" b="1" dirty="0" smtClean="0"/>
              <a:t>He18/1.22</a:t>
            </a:r>
            <a:endParaRPr lang="de-DE" b="1" dirty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 smtClean="0"/>
              <a:t>	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 smtClean="0"/>
              <a:t>	</a:t>
            </a:r>
            <a:r>
              <a:rPr lang="de-DE" b="1" dirty="0" err="1" smtClean="0"/>
              <a:t>M.Sc</a:t>
            </a:r>
            <a:r>
              <a:rPr lang="de-DE" b="1" dirty="0" smtClean="0"/>
              <a:t>. Karsten Rauch und </a:t>
            </a:r>
            <a:r>
              <a:rPr lang="de-DE" b="1" dirty="0" err="1" smtClean="0"/>
              <a:t>M.Sc</a:t>
            </a:r>
            <a:r>
              <a:rPr lang="de-DE" b="1" dirty="0" smtClean="0"/>
              <a:t>. Andreas </a:t>
            </a:r>
            <a:r>
              <a:rPr lang="de-DE" b="1" dirty="0" err="1" smtClean="0"/>
              <a:t>Röck</a:t>
            </a:r>
            <a:endParaRPr lang="de-DE" b="1" dirty="0"/>
          </a:p>
          <a:p>
            <a:pPr>
              <a:tabLst>
                <a:tab pos="901700" algn="l"/>
                <a:tab pos="3683000" algn="l"/>
              </a:tabLst>
            </a:pPr>
            <a:r>
              <a:rPr lang="de-DE" dirty="0" smtClean="0"/>
              <a:t>	</a:t>
            </a:r>
            <a:r>
              <a:rPr lang="de-DE" b="1" dirty="0"/>
              <a:t>studienberatung-wiwi@uni-ulm.de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/>
              <a:t>	</a:t>
            </a:r>
            <a:r>
              <a:rPr lang="de-DE" dirty="0" smtClean="0"/>
              <a:t>Sprechzeiten nach Vereinbarung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 smtClean="0"/>
              <a:t> 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 smtClean="0"/>
              <a:t>Auslandsstudienberatung:</a:t>
            </a:r>
            <a:endParaRPr lang="de-DE" dirty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dirty="0"/>
              <a:t>	</a:t>
            </a:r>
            <a:r>
              <a:rPr lang="de-DE" b="1" dirty="0" err="1" smtClean="0"/>
              <a:t>M.Sc</a:t>
            </a:r>
            <a:r>
              <a:rPr lang="de-DE" b="1" dirty="0" smtClean="0"/>
              <a:t>. </a:t>
            </a:r>
            <a:r>
              <a:rPr lang="de-DE" b="1" dirty="0" smtClean="0"/>
              <a:t>Nils </a:t>
            </a:r>
            <a:r>
              <a:rPr lang="de-DE" b="1" dirty="0" err="1" smtClean="0"/>
              <a:t>Sørensen</a:t>
            </a:r>
            <a:endParaRPr lang="de-DE" b="1" dirty="0" smtClean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b="1" dirty="0"/>
              <a:t>	</a:t>
            </a:r>
            <a:r>
              <a:rPr lang="de-DE" b="1" dirty="0" smtClean="0"/>
              <a:t>wiwi-auslandsstudienberatung@uni-ulm.de</a:t>
            </a:r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endParaRPr lang="de-DE" b="1" dirty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b="1" dirty="0" smtClean="0">
                <a:solidFill>
                  <a:srgbClr val="FF0000"/>
                </a:solidFill>
              </a:rPr>
              <a:t>Aktuelle Informationen  </a:t>
            </a:r>
            <a:r>
              <a:rPr lang="de-DE" b="1" u="sng" dirty="0" smtClean="0"/>
              <a:t>immer</a:t>
            </a:r>
            <a:r>
              <a:rPr lang="de-DE" b="1" dirty="0" smtClean="0"/>
              <a:t>  auf </a:t>
            </a:r>
            <a:r>
              <a:rPr lang="de-DE" dirty="0" smtClean="0"/>
              <a:t> </a:t>
            </a:r>
            <a:r>
              <a:rPr lang="de-DE" b="1" dirty="0" smtClean="0">
                <a:hlinkClick r:id="rId2"/>
              </a:rPr>
              <a:t>www.uni-ulm.de/mawi</a:t>
            </a:r>
            <a:endParaRPr lang="de-DE" b="1" dirty="0" smtClean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b="1" dirty="0" smtClean="0">
                <a:solidFill>
                  <a:srgbClr val="FF0000"/>
                </a:solidFill>
              </a:rPr>
              <a:t>Weitere</a:t>
            </a:r>
            <a:r>
              <a:rPr lang="de-DE" b="1" dirty="0" smtClean="0"/>
              <a:t> Antworten auf </a:t>
            </a:r>
            <a:r>
              <a:rPr lang="de-DE" b="1" dirty="0" smtClean="0">
                <a:solidFill>
                  <a:srgbClr val="FF0000"/>
                </a:solidFill>
              </a:rPr>
              <a:t>FAQs</a:t>
            </a:r>
            <a:r>
              <a:rPr lang="de-DE" b="1" dirty="0" smtClean="0"/>
              <a:t> </a:t>
            </a:r>
            <a:r>
              <a:rPr lang="de-DE" b="1" dirty="0"/>
              <a:t>auch unter </a:t>
            </a:r>
            <a:endParaRPr lang="de-DE" b="1" dirty="0" smtClean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r>
              <a:rPr lang="de-DE" b="1" dirty="0" smtClean="0">
                <a:hlinkClick r:id="rId3"/>
              </a:rPr>
              <a:t>http</a:t>
            </a:r>
            <a:r>
              <a:rPr lang="de-DE" b="1" dirty="0">
                <a:hlinkClick r:id="rId3"/>
              </a:rPr>
              <a:t>://</a:t>
            </a:r>
            <a:r>
              <a:rPr lang="de-DE" b="1" dirty="0" smtClean="0">
                <a:hlinkClick r:id="rId3"/>
              </a:rPr>
              <a:t>www.uni-ulm.de/mawi/wiwi-faq/faq-wiwi.html</a:t>
            </a:r>
            <a:endParaRPr lang="de-DE" b="1" dirty="0" smtClean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endParaRPr lang="de-DE" b="1" dirty="0"/>
          </a:p>
          <a:p>
            <a:pPr eaLnBrk="1" hangingPunct="1">
              <a:buFontTx/>
              <a:buNone/>
              <a:tabLst>
                <a:tab pos="901700" algn="l"/>
                <a:tab pos="3683000" algn="l"/>
              </a:tabLst>
            </a:pPr>
            <a:endParaRPr lang="de-DE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73672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887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Fragen?</a:t>
            </a:r>
            <a:endParaRPr lang="de-DE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9181" y="4844728"/>
            <a:ext cx="6934200" cy="155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DE" dirty="0" smtClean="0"/>
              <a:t>Vielen </a:t>
            </a:r>
            <a:r>
              <a:rPr lang="de-DE" dirty="0"/>
              <a:t>Dank für Ihre </a:t>
            </a:r>
            <a:r>
              <a:rPr lang="de-DE" dirty="0" smtClean="0"/>
              <a:t>Aufmerksamkeit</a:t>
            </a:r>
          </a:p>
          <a:p>
            <a:pPr algn="ctr">
              <a:lnSpc>
                <a:spcPct val="130000"/>
              </a:lnSpc>
            </a:pPr>
            <a:r>
              <a:rPr lang="de-DE" dirty="0" smtClean="0"/>
              <a:t>und</a:t>
            </a:r>
          </a:p>
          <a:p>
            <a:pPr algn="ctr">
              <a:lnSpc>
                <a:spcPct val="130000"/>
              </a:lnSpc>
            </a:pPr>
            <a:r>
              <a:rPr lang="de-DE" sz="2800" b="1" dirty="0" smtClean="0"/>
              <a:t>Viel </a:t>
            </a:r>
            <a:r>
              <a:rPr lang="de-DE" sz="2800" b="1" dirty="0"/>
              <a:t>Erfolg und Freude beim Studieren!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871292">
            <a:off x="1883146" y="1444158"/>
            <a:ext cx="1081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600" b="1" dirty="0">
                <a:solidFill>
                  <a:srgbClr val="56AA1C"/>
                </a:solidFill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20215402">
            <a:off x="3995737" y="1273859"/>
            <a:ext cx="1081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600" b="1" dirty="0">
                <a:solidFill>
                  <a:srgbClr val="56AA1C"/>
                </a:solidFill>
              </a:rPr>
              <a:t>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55194" y="3011594"/>
            <a:ext cx="1081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600" b="1" dirty="0">
                <a:solidFill>
                  <a:srgbClr val="56AA1C"/>
                </a:solidFill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9793646">
            <a:off x="1547813" y="2949664"/>
            <a:ext cx="1081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600" b="1">
                <a:solidFill>
                  <a:srgbClr val="56AA1C"/>
                </a:solidFill>
              </a:rPr>
              <a:t>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2267077">
            <a:off x="5795963" y="1292314"/>
            <a:ext cx="1081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600" b="1" dirty="0">
                <a:solidFill>
                  <a:srgbClr val="56AA1C"/>
                </a:solidFill>
              </a:rPr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20215402">
            <a:off x="6826972" y="2861965"/>
            <a:ext cx="1081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600" b="1" dirty="0">
                <a:solidFill>
                  <a:srgbClr val="56AA1C"/>
                </a:solidFill>
              </a:rPr>
              <a:t>?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735746">
            <a:off x="4972628" y="2733971"/>
            <a:ext cx="1081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600" b="1" dirty="0">
                <a:solidFill>
                  <a:srgbClr val="56AA1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9680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Konzept für den 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9624" y="1752600"/>
            <a:ext cx="8010847" cy="3657600"/>
          </a:xfrm>
        </p:spPr>
        <p:txBody>
          <a:bodyPr/>
          <a:lstStyle/>
          <a:p>
            <a:pPr marL="3175" indent="0"/>
            <a:r>
              <a:rPr lang="de-DE" dirty="0"/>
              <a:t>Ein </a:t>
            </a:r>
            <a:r>
              <a:rPr lang="de-DE" b="1" dirty="0"/>
              <a:t>konsekutiver</a:t>
            </a:r>
            <a:r>
              <a:rPr lang="de-DE" dirty="0"/>
              <a:t> Studiengang, der aufbauend auf </a:t>
            </a:r>
            <a:r>
              <a:rPr lang="de-DE" dirty="0" smtClean="0"/>
              <a:t>Kenntnissen </a:t>
            </a:r>
            <a:r>
              <a:rPr lang="de-DE" dirty="0"/>
              <a:t>in </a:t>
            </a:r>
          </a:p>
          <a:p>
            <a:pPr marL="3175" indent="0"/>
            <a:endParaRPr lang="de-DE" dirty="0"/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Betriebswirtschaftslehre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Volkswirtschaftslehre</a:t>
            </a:r>
            <a:endParaRPr lang="de-DE" dirty="0">
              <a:solidFill>
                <a:srgbClr val="000000"/>
              </a:solidFill>
            </a:endParaRPr>
          </a:p>
          <a:p>
            <a:pPr marL="3175" indent="0"/>
            <a:endParaRPr lang="de-DE" dirty="0" smtClean="0"/>
          </a:p>
          <a:p>
            <a:pPr marL="3175" indent="0"/>
            <a:r>
              <a:rPr lang="de-DE" dirty="0" smtClean="0"/>
              <a:t>ergänzt durch</a:t>
            </a:r>
          </a:p>
          <a:p>
            <a:pPr marL="3175" indent="0"/>
            <a:endParaRPr lang="de-DE" dirty="0" smtClean="0"/>
          </a:p>
          <a:p>
            <a:pPr marL="3175" indent="0"/>
            <a:endParaRPr lang="de-DE" dirty="0"/>
          </a:p>
          <a:p>
            <a:pPr marL="3175" indent="0"/>
            <a:endParaRPr lang="de-DE" dirty="0" smtClean="0"/>
          </a:p>
          <a:p>
            <a:pPr marL="3175" indent="0"/>
            <a:endParaRPr lang="de-DE" dirty="0"/>
          </a:p>
          <a:p>
            <a:pPr marL="3175" indent="0"/>
            <a:r>
              <a:rPr lang="de-DE" dirty="0" smtClean="0"/>
              <a:t>die Möglichkeit bietet zur</a:t>
            </a:r>
          </a:p>
          <a:p>
            <a:pPr marL="3175" indent="0"/>
            <a:endParaRPr lang="de-DE" dirty="0"/>
          </a:p>
          <a:p>
            <a:pPr lvl="1">
              <a:lnSpc>
                <a:spcPct val="9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Vertiefung und Ergänzung </a:t>
            </a:r>
            <a:r>
              <a:rPr lang="de-DE" dirty="0" smtClean="0">
                <a:solidFill>
                  <a:srgbClr val="000000"/>
                </a:solidFill>
              </a:rPr>
              <a:t>der im Bachelor erworbenen Kenntnisse</a:t>
            </a:r>
            <a:endParaRPr lang="de-DE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Schwerpunktbildung</a:t>
            </a:r>
            <a:r>
              <a:rPr lang="de-DE" dirty="0" smtClean="0">
                <a:solidFill>
                  <a:srgbClr val="000000"/>
                </a:solidFill>
              </a:rPr>
              <a:t> entsprechend der eigenen Interessenlage</a:t>
            </a:r>
            <a:endParaRPr lang="de-DE" dirty="0">
              <a:solidFill>
                <a:srgbClr val="000000"/>
              </a:solidFill>
            </a:endParaRPr>
          </a:p>
          <a:p>
            <a:pPr marL="3175" indent="0"/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28311"/>
              </p:ext>
            </p:extLst>
          </p:nvPr>
        </p:nvGraphicFramePr>
        <p:xfrm>
          <a:off x="827584" y="3573016"/>
          <a:ext cx="777686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5733"/>
                <a:gridCol w="4031131"/>
              </a:tblGrid>
              <a:tr h="370840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de-D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Mathematik und Statistik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de-D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de-D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Wirtschaftsrecht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de-D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Fremdsprachen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851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 bwMode="auto">
          <a:xfrm rot="1234143">
            <a:off x="707592" y="4496460"/>
            <a:ext cx="9220927" cy="1515016"/>
          </a:xfrm>
          <a:prstGeom prst="ellipse">
            <a:avLst/>
          </a:prstGeom>
          <a:solidFill>
            <a:srgbClr val="56AA1A"/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Das Ulmer Sechs-Säulen-Konzept</a:t>
            </a:r>
          </a:p>
        </p:txBody>
      </p:sp>
      <p:sp>
        <p:nvSpPr>
          <p:cNvPr id="10" name="Auf der gleichen Seite des Rechtecks liegende Ecken abrunden 9"/>
          <p:cNvSpPr/>
          <p:nvPr/>
        </p:nvSpPr>
        <p:spPr bwMode="auto">
          <a:xfrm>
            <a:off x="765175" y="1524000"/>
            <a:ext cx="7770813" cy="561975"/>
          </a:xfrm>
          <a:prstGeom prst="round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Bachelor- und </a:t>
            </a:r>
            <a:r>
              <a:rPr lang="de-DE" sz="1600" b="1" dirty="0" smtClean="0">
                <a:solidFill>
                  <a:schemeClr val="tx1"/>
                </a:solidFill>
              </a:rPr>
              <a:t>Masterstudiengang</a:t>
            </a:r>
            <a:r>
              <a:rPr lang="de-DE" sz="1600" b="1" dirty="0">
                <a:solidFill>
                  <a:schemeClr val="tx1"/>
                </a:solidFill>
              </a:rPr>
              <a:t/>
            </a:r>
            <a:br>
              <a:rPr lang="de-DE" sz="1600" b="1" dirty="0">
                <a:solidFill>
                  <a:schemeClr val="tx1"/>
                </a:solidFill>
              </a:rPr>
            </a:br>
            <a:r>
              <a:rPr lang="de-DE" sz="1600" b="1" dirty="0">
                <a:solidFill>
                  <a:schemeClr val="tx1"/>
                </a:solidFill>
              </a:rPr>
              <a:t>Wirtschaftswissenschaften in Ulm</a:t>
            </a:r>
          </a:p>
        </p:txBody>
      </p:sp>
      <p:sp>
        <p:nvSpPr>
          <p:cNvPr id="11" name="Rechteck 10"/>
          <p:cNvSpPr/>
          <p:nvPr/>
        </p:nvSpPr>
        <p:spPr bwMode="auto">
          <a:xfrm rot="16200000">
            <a:off x="-90162" y="3498004"/>
            <a:ext cx="2930915" cy="77662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Mathematik/Statistik</a:t>
            </a:r>
          </a:p>
        </p:txBody>
      </p:sp>
      <p:sp>
        <p:nvSpPr>
          <p:cNvPr id="17" name="Rechteck 16"/>
          <p:cNvSpPr/>
          <p:nvPr/>
        </p:nvSpPr>
        <p:spPr bwMode="auto">
          <a:xfrm rot="16200000">
            <a:off x="979532" y="3498003"/>
            <a:ext cx="2930913" cy="77662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Informatik</a:t>
            </a:r>
          </a:p>
        </p:txBody>
      </p:sp>
      <p:sp>
        <p:nvSpPr>
          <p:cNvPr id="18" name="Rechteck 17"/>
          <p:cNvSpPr/>
          <p:nvPr/>
        </p:nvSpPr>
        <p:spPr bwMode="auto">
          <a:xfrm rot="16200000">
            <a:off x="2199986" y="3387849"/>
            <a:ext cx="3150759" cy="1297997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Betriebswirtschaftslehre</a:t>
            </a:r>
          </a:p>
        </p:txBody>
      </p:sp>
      <p:sp>
        <p:nvSpPr>
          <p:cNvPr id="19" name="Rechteck 18"/>
          <p:cNvSpPr/>
          <p:nvPr/>
        </p:nvSpPr>
        <p:spPr bwMode="auto">
          <a:xfrm rot="16200000">
            <a:off x="3665053" y="3387848"/>
            <a:ext cx="3150759" cy="129799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Volkswirtschaftslehre</a:t>
            </a:r>
          </a:p>
        </p:txBody>
      </p:sp>
      <p:sp>
        <p:nvSpPr>
          <p:cNvPr id="20" name="Rechteck 19"/>
          <p:cNvSpPr/>
          <p:nvPr/>
        </p:nvSpPr>
        <p:spPr bwMode="auto">
          <a:xfrm rot="16200000">
            <a:off x="5154322" y="3498004"/>
            <a:ext cx="2930915" cy="77662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Wirtschaftsrecht</a:t>
            </a:r>
          </a:p>
        </p:txBody>
      </p:sp>
      <p:sp>
        <p:nvSpPr>
          <p:cNvPr id="21" name="Rechteck 20"/>
          <p:cNvSpPr/>
          <p:nvPr/>
        </p:nvSpPr>
        <p:spPr bwMode="auto">
          <a:xfrm rot="16200000">
            <a:off x="6272983" y="3509450"/>
            <a:ext cx="2930915" cy="77662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solidFill>
                  <a:schemeClr val="tx1"/>
                </a:solidFill>
              </a:rPr>
              <a:t>Sprache</a:t>
            </a:r>
            <a:r>
              <a:rPr lang="de-DE" sz="1600" dirty="0" smtClean="0">
                <a:solidFill>
                  <a:schemeClr val="tx1"/>
                </a:solidFill>
              </a:rPr>
              <a:t>/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Schlüsselqualifikationen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Auf der gleichen Seite des Rechtecks liegende Ecken abrunden 14"/>
          <p:cNvSpPr/>
          <p:nvPr/>
        </p:nvSpPr>
        <p:spPr bwMode="auto">
          <a:xfrm rot="10800000">
            <a:off x="765681" y="5972250"/>
            <a:ext cx="7769671" cy="561195"/>
          </a:xfrm>
          <a:prstGeom prst="round2Same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tx1"/>
                </a:solidFill>
              </a:rPr>
              <a:t>Sechs-Säulen-Modell des Studiengangs</a:t>
            </a:r>
          </a:p>
        </p:txBody>
      </p:sp>
    </p:spTree>
    <p:extLst>
      <p:ext uri="{BB962C8B-B14F-4D97-AF65-F5344CB8AC3E}">
        <p14:creationId xmlns:p14="http://schemas.microsoft.com/office/powerpoint/2010/main" val="29013790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Besonderheiten des Studiengangs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1800" b="1" dirty="0" smtClean="0"/>
              <a:t>Interdisziplinaritä</a:t>
            </a:r>
            <a:r>
              <a:rPr lang="de-DE" b="1" dirty="0" smtClean="0"/>
              <a:t>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Breites Fächer- und Schwerpunktspektrum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Sprachenausbildung am ZSP möglich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Verstärktes Angebot englischsprachiger Vorlesungen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de-DE" sz="1400" dirty="0" smtClean="0">
              <a:latin typeface="Arial" charset="0"/>
            </a:endParaRPr>
          </a:p>
          <a:p>
            <a:endParaRPr lang="de-DE" dirty="0" smtClean="0"/>
          </a:p>
          <a:p>
            <a:pPr eaLnBrk="1" hangingPunct="1">
              <a:lnSpc>
                <a:spcPct val="80000"/>
              </a:lnSpc>
            </a:pPr>
            <a:r>
              <a:rPr lang="de-DE" sz="1800" b="1" dirty="0" smtClean="0"/>
              <a:t>Individualität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Sehr gutes Betreuungsverhältnis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Aktuelle Vertiefungs- und Spezialisierungsmöglichkeiten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de-DE" sz="1400" dirty="0" smtClean="0">
              <a:latin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de-DE" sz="1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1800" b="1" dirty="0" smtClean="0"/>
              <a:t>Internationalität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Auslandsstudium in vielen Ländern möglich</a:t>
            </a:r>
            <a:endParaRPr lang="de-DE" sz="1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Auslandsstudienberatung speziell für </a:t>
            </a:r>
            <a:r>
              <a:rPr lang="de-DE" sz="1400" dirty="0" err="1" smtClean="0">
                <a:latin typeface="Arial" charset="0"/>
              </a:rPr>
              <a:t>WiWis</a:t>
            </a:r>
            <a:r>
              <a:rPr lang="de-DE" sz="1400" dirty="0" smtClean="0">
                <a:latin typeface="Arial" charset="0"/>
              </a:rPr>
              <a:t> (</a:t>
            </a:r>
            <a:r>
              <a:rPr lang="de-DE" sz="1400" dirty="0" err="1" smtClean="0">
                <a:latin typeface="Arial" charset="0"/>
              </a:rPr>
              <a:t>M.Sc</a:t>
            </a:r>
            <a:r>
              <a:rPr lang="de-DE" sz="1400" dirty="0" smtClean="0">
                <a:latin typeface="Arial" charset="0"/>
              </a:rPr>
              <a:t>. </a:t>
            </a:r>
            <a:r>
              <a:rPr lang="de-DE" sz="1400" dirty="0" smtClean="0">
                <a:latin typeface="Arial" charset="0"/>
              </a:rPr>
              <a:t>Nils </a:t>
            </a:r>
            <a:r>
              <a:rPr lang="de-DE" sz="1400" dirty="0" err="1" smtClean="0">
                <a:latin typeface="Arial" charset="0"/>
              </a:rPr>
              <a:t>Sørensen</a:t>
            </a:r>
            <a:r>
              <a:rPr lang="de-DE" sz="1400" dirty="0" smtClean="0">
                <a:latin typeface="Arial" charset="0"/>
              </a:rPr>
              <a:t>)</a:t>
            </a:r>
            <a:endParaRPr lang="de-DE" sz="14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de-DE" sz="1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400" b="1" u="sng" dirty="0" smtClean="0">
              <a:solidFill>
                <a:srgbClr val="56AA1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sz="1800" b="1" dirty="0" smtClean="0"/>
              <a:t>Interessante Zusatzqualifikationen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Arial" charset="0"/>
              </a:rPr>
              <a:t>Studienbegleitende Teilprüfungen zum Aktuar möglich</a:t>
            </a:r>
          </a:p>
        </p:txBody>
      </p:sp>
    </p:spTree>
    <p:extLst>
      <p:ext uri="{BB962C8B-B14F-4D97-AF65-F5344CB8AC3E}">
        <p14:creationId xmlns:p14="http://schemas.microsoft.com/office/powerpoint/2010/main" val="33683625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Ausbildungsziele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285750">
              <a:buFont typeface="Arial" pitchFamily="34" charset="0"/>
              <a:buChar char="•"/>
            </a:pPr>
            <a:r>
              <a:rPr lang="de-DE" dirty="0"/>
              <a:t>Ausbildung forschungsorientiert ohne die Praxis aus dem Auge zu verlieren </a:t>
            </a:r>
            <a:endParaRPr lang="de-DE" dirty="0" smtClean="0"/>
          </a:p>
          <a:p>
            <a:pPr marL="628650" indent="-285750">
              <a:buFont typeface="Arial" pitchFamily="34" charset="0"/>
              <a:buChar char="•"/>
            </a:pPr>
            <a:endParaRPr lang="de-DE" dirty="0"/>
          </a:p>
          <a:p>
            <a:pPr marL="628650" indent="-285750">
              <a:buFont typeface="Arial" pitchFamily="34" charset="0"/>
              <a:buChar char="•"/>
            </a:pPr>
            <a:r>
              <a:rPr lang="de-DE" dirty="0" smtClean="0"/>
              <a:t>Lernen, </a:t>
            </a:r>
            <a:r>
              <a:rPr lang="de-DE" dirty="0"/>
              <a:t>analytisch, strategisch, ökonomisch zu denken</a:t>
            </a:r>
          </a:p>
          <a:p>
            <a:pPr marL="628650" indent="-285750">
              <a:buFont typeface="Arial" pitchFamily="34" charset="0"/>
              <a:buChar char="•"/>
            </a:pPr>
            <a:endParaRPr lang="de-DE" dirty="0" smtClean="0"/>
          </a:p>
          <a:p>
            <a:pPr marL="628650" indent="-285750">
              <a:buFont typeface="Arial" pitchFamily="34" charset="0"/>
              <a:buChar char="•"/>
            </a:pPr>
            <a:r>
              <a:rPr lang="de-DE" dirty="0" smtClean="0"/>
              <a:t>In </a:t>
            </a:r>
            <a:r>
              <a:rPr lang="de-DE" dirty="0"/>
              <a:t>der Lage </a:t>
            </a:r>
            <a:r>
              <a:rPr lang="de-DE" dirty="0" smtClean="0"/>
              <a:t>sein, </a:t>
            </a:r>
            <a:r>
              <a:rPr lang="de-DE" dirty="0"/>
              <a:t>kreative Lösungen zu entwickeln und kritisch zu hinterfragen </a:t>
            </a:r>
          </a:p>
          <a:p>
            <a:pPr marL="628650" indent="-285750">
              <a:buFont typeface="Arial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270033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468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Studienplan Master</a:t>
            </a:r>
            <a:br>
              <a:rPr lang="de-DE" dirty="0" smtClean="0"/>
            </a:br>
            <a:r>
              <a:rPr lang="de-DE" dirty="0" smtClean="0"/>
              <a:t>zwei Schwerpunkte</a:t>
            </a:r>
            <a:endParaRPr lang="de-DE" dirty="0"/>
          </a:p>
        </p:txBody>
      </p:sp>
      <p:graphicFrame>
        <p:nvGraphicFramePr>
          <p:cNvPr id="5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585945"/>
              </p:ext>
            </p:extLst>
          </p:nvPr>
        </p:nvGraphicFramePr>
        <p:xfrm>
          <a:off x="467544" y="1700808"/>
          <a:ext cx="8352926" cy="4625217"/>
        </p:xfrm>
        <a:graphic>
          <a:graphicData uri="http://schemas.openxmlformats.org/drawingml/2006/table">
            <a:tbl>
              <a:tblPr/>
              <a:tblGrid>
                <a:gridCol w="1808366"/>
                <a:gridCol w="1504001"/>
                <a:gridCol w="1643199"/>
                <a:gridCol w="1741178"/>
                <a:gridCol w="1656182"/>
              </a:tblGrid>
              <a:tr h="309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Semester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Wahlpflicht BWL/VWL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6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Schwerpunkt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3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4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Schwerpunkt 2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 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Mathematik/Informatik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Wahlpflichtmodul 1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Wahlpflichtmodul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Recht-Modul 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Recht-Modul 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Sprache/ASQ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Sprache/ASQ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Sonstige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Masterarbeit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5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Seminar/Fallstudie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431">
                <a:tc gridSpan="5"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Schwerpunkt 1 und 2 zusammen  42 ECTS (mind. 18 ECTS in jedem SP)</a:t>
                      </a:r>
                    </a:p>
                    <a:p>
                      <a:r>
                        <a:rPr lang="de-DE" sz="1200" dirty="0" smtClean="0">
                          <a:latin typeface="+mn-lt"/>
                        </a:rPr>
                        <a:t>Wahlpflicht BWL/VWL</a:t>
                      </a:r>
                      <a:r>
                        <a:rPr lang="de-DE" sz="1200" baseline="0" dirty="0" smtClean="0">
                          <a:latin typeface="+mn-lt"/>
                        </a:rPr>
                        <a:t> insgesamt 14 ECTS; </a:t>
                      </a:r>
                      <a:r>
                        <a:rPr lang="de-DE" sz="1200" dirty="0" smtClean="0">
                          <a:latin typeface="+mn-lt"/>
                        </a:rPr>
                        <a:t>Wahlpflicht  Mathe/Info</a:t>
                      </a:r>
                      <a:r>
                        <a:rPr lang="de-DE" sz="1200" baseline="0" dirty="0" smtClean="0">
                          <a:latin typeface="+mn-lt"/>
                        </a:rPr>
                        <a:t>  insgesamt 14 ECTS</a:t>
                      </a:r>
                      <a:endParaRPr lang="de-DE" sz="1200" dirty="0" smtClean="0">
                        <a:latin typeface="+mn-lt"/>
                      </a:endParaRPr>
                    </a:p>
                    <a:p>
                      <a:r>
                        <a:rPr lang="de-DE" sz="1200" dirty="0" smtClean="0">
                          <a:latin typeface="+mn-lt"/>
                        </a:rPr>
                        <a:t>Module in Recht  bzw. Sprache/ASQ jeweils 6 ECTS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9AA9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059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Schwerpunktfächer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Economics</a:t>
            </a:r>
          </a:p>
          <a:p>
            <a:pPr lvl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Finanzwirtschaft</a:t>
            </a:r>
          </a:p>
          <a:p>
            <a:pPr lvl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Rechnungswesen und Wirtschaftsprüfung</a:t>
            </a:r>
          </a:p>
          <a:p>
            <a:pPr lvl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Technologie- und Prozessmanagement</a:t>
            </a:r>
          </a:p>
          <a:p>
            <a:pPr lvl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Unternehmensführung und Controlling</a:t>
            </a:r>
          </a:p>
          <a:p>
            <a:pPr lvl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Versicherungswirtschaft</a:t>
            </a:r>
          </a:p>
          <a:p>
            <a:pPr lvl="1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Informatik</a:t>
            </a:r>
            <a:endParaRPr lang="de-DE" dirty="0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800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356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Masterstudium</a:t>
            </a:r>
            <a:br>
              <a:rPr lang="de-DE" dirty="0" smtClean="0"/>
            </a:br>
            <a:r>
              <a:rPr lang="de-DE" dirty="0" smtClean="0"/>
              <a:t>FAQs (1/10)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b="1" dirty="0" smtClean="0"/>
              <a:t>Frage:</a:t>
            </a:r>
          </a:p>
          <a:p>
            <a:pPr marL="0" indent="0"/>
            <a:endParaRPr lang="de-DE" b="1" dirty="0" smtClean="0"/>
          </a:p>
          <a:p>
            <a:pPr marL="893763" lvl="1" indent="-479425">
              <a:buFont typeface="+mj-lt"/>
              <a:buAutoNum type="arabicPeriod"/>
              <a:tabLst>
                <a:tab pos="895350" algn="l"/>
              </a:tabLst>
            </a:pPr>
            <a:r>
              <a:rPr lang="de-DE" dirty="0" smtClean="0"/>
              <a:t>Wann und wie muss ich mich für das Schwerpunktfach </a:t>
            </a:r>
          </a:p>
          <a:p>
            <a:pPr marL="414338" lvl="1" indent="0">
              <a:buNone/>
              <a:tabLst>
                <a:tab pos="895350" algn="l"/>
              </a:tabLst>
            </a:pPr>
            <a:r>
              <a:rPr lang="de-DE" dirty="0"/>
              <a:t>	</a:t>
            </a:r>
            <a:r>
              <a:rPr lang="de-DE" dirty="0" smtClean="0"/>
              <a:t>entscheiden und anmelden?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b="1" dirty="0" smtClean="0"/>
              <a:t>Antwort: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	</a:t>
            </a:r>
            <a:r>
              <a:rPr lang="de-DE" dirty="0" smtClean="0"/>
              <a:t>Die Festlegung des Schwerpunktfaches erfolgt durch die 	Anmeldung zur ersten Klausur in diesem Schwerpunkt.</a:t>
            </a:r>
            <a:endParaRPr lang="de-DE" dirty="0"/>
          </a:p>
        </p:txBody>
      </p:sp>
      <p:pic>
        <p:nvPicPr>
          <p:cNvPr id="3074" name="Picture 2" descr="C:\Dokumente und Einstellungen\pschoenf\Desktop\imagesCA3F1P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692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6AA1C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Bildschirmpräsentation (4:3)</PresentationFormat>
  <Paragraphs>408</Paragraphs>
  <Slides>24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Leere Präsentation</vt:lpstr>
      <vt:lpstr>PowerPoint-Präsentation</vt:lpstr>
      <vt:lpstr>Zur Person Dr. Karin Stadtmüller</vt:lpstr>
      <vt:lpstr>Unser Konzept für den Master</vt:lpstr>
      <vt:lpstr>Das Ulmer Sechs-Säulen-Konzept</vt:lpstr>
      <vt:lpstr>Besonderheiten des Studiengangs</vt:lpstr>
      <vt:lpstr>Ausbildungsziele</vt:lpstr>
      <vt:lpstr>Studienplan Master zwei Schwerpunkte</vt:lpstr>
      <vt:lpstr>Schwerpunktfächer</vt:lpstr>
      <vt:lpstr>Masterstudium FAQs (1/10)</vt:lpstr>
      <vt:lpstr>Masterstudium FAQs (2/10)</vt:lpstr>
      <vt:lpstr>Masterstudium FAQs (3/10)</vt:lpstr>
      <vt:lpstr>Masterstudium FAQs (3/9)</vt:lpstr>
      <vt:lpstr>Masterstudium FAQs (4/10)</vt:lpstr>
      <vt:lpstr>Masterstudium FAQs (5/10)</vt:lpstr>
      <vt:lpstr>Masterstudium FAQs (6/10)</vt:lpstr>
      <vt:lpstr>  Frage : 7.  Wie viele ECTS muss ich in welchem Bereich erwerben?  </vt:lpstr>
      <vt:lpstr>Beispielstudienplan zwei Schwerpunkte</vt:lpstr>
      <vt:lpstr>Frage:   7.   Wie viele ECTS muss ich in welchem Bereich erwerben?  </vt:lpstr>
      <vt:lpstr>Beispielstudienplan ein Schwerpunkt</vt:lpstr>
      <vt:lpstr>Masterstudium FAQs (8/10)</vt:lpstr>
      <vt:lpstr>Masterstudium FAQs (9/10)</vt:lpstr>
      <vt:lpstr>Masterstudium FAQs (10/10)</vt:lpstr>
      <vt:lpstr>Kontaktmöglichkeiten zu Studienberatungen</vt:lpstr>
      <vt:lpstr>Noch Fragen?</vt:lpstr>
    </vt:vector>
  </TitlesOfParts>
  <Company>kiz Abt. Medien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Titelmaster</dc:title>
  <dc:creator>Stadtmüller</dc:creator>
  <cp:lastModifiedBy>Stadtmüller</cp:lastModifiedBy>
  <cp:revision>167</cp:revision>
  <cp:lastPrinted>2013-05-28T13:49:54Z</cp:lastPrinted>
  <dcterms:modified xsi:type="dcterms:W3CDTF">2016-10-04T09:34:20Z</dcterms:modified>
</cp:coreProperties>
</file>